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embeddings/Microsoft_Equation2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Microsoft_Equation3.bin" ContentType="application/vnd.openxmlformats-officedocument.oleObject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Microsoft_Equation4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9.bin" ContentType="application/vnd.openxmlformats-officedocument.oleObject"/>
  <Override PartName="/ppt/notesSlides/notesSlide14.xml" ContentType="application/vnd.openxmlformats-officedocument.presentationml.notesSlide+xml"/>
  <Override PartName="/ppt/embeddings/oleObject10.bin" ContentType="application/vnd.openxmlformats-officedocument.oleObject"/>
  <Override PartName="/ppt/notesSlides/notesSlide15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Microsoft_Equation5.bin" ContentType="application/vnd.openxmlformats-officedocument.oleObject"/>
  <Override PartName="/ppt/embeddings/oleObject13.bin" ContentType="application/vnd.openxmlformats-officedocument.oleObject"/>
  <Override PartName="/ppt/embeddings/Microsoft_Equation6.bin" ContentType="application/vnd.openxmlformats-officedocument.oleObject"/>
  <Override PartName="/ppt/notesSlides/notesSlide16.xml" ContentType="application/vnd.openxmlformats-officedocument.presentationml.notesSlide+xml"/>
  <Override PartName="/ppt/embeddings/oleObject14.bin" ContentType="application/vnd.openxmlformats-officedocument.oleObject"/>
  <Override PartName="/ppt/notesSlides/notesSlide17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5" r:id="rId3"/>
    <p:sldId id="257" r:id="rId4"/>
    <p:sldId id="258" r:id="rId5"/>
    <p:sldId id="259" r:id="rId6"/>
    <p:sldId id="260" r:id="rId7"/>
    <p:sldId id="264" r:id="rId8"/>
    <p:sldId id="265" r:id="rId9"/>
    <p:sldId id="267" r:id="rId10"/>
    <p:sldId id="268" r:id="rId11"/>
    <p:sldId id="269" r:id="rId12"/>
    <p:sldId id="270" r:id="rId13"/>
    <p:sldId id="284" r:id="rId14"/>
    <p:sldId id="271" r:id="rId15"/>
    <p:sldId id="286" r:id="rId16"/>
    <p:sldId id="306" r:id="rId17"/>
    <p:sldId id="307" r:id="rId18"/>
    <p:sldId id="287" r:id="rId19"/>
    <p:sldId id="272" r:id="rId20"/>
    <p:sldId id="273" r:id="rId21"/>
    <p:sldId id="275" r:id="rId22"/>
    <p:sldId id="274" r:id="rId23"/>
    <p:sldId id="278" r:id="rId24"/>
    <p:sldId id="279" r:id="rId25"/>
    <p:sldId id="280" r:id="rId26"/>
    <p:sldId id="281" r:id="rId27"/>
    <p:sldId id="277" r:id="rId28"/>
    <p:sldId id="282" r:id="rId29"/>
    <p:sldId id="283" r:id="rId30"/>
    <p:sldId id="288" r:id="rId31"/>
    <p:sldId id="289" r:id="rId32"/>
    <p:sldId id="292" r:id="rId33"/>
    <p:sldId id="293" r:id="rId34"/>
    <p:sldId id="294" r:id="rId35"/>
    <p:sldId id="296" r:id="rId36"/>
    <p:sldId id="295" r:id="rId37"/>
    <p:sldId id="291" r:id="rId38"/>
    <p:sldId id="261" r:id="rId39"/>
    <p:sldId id="262" r:id="rId40"/>
    <p:sldId id="263" r:id="rId41"/>
    <p:sldId id="303" r:id="rId42"/>
    <p:sldId id="297" r:id="rId43"/>
    <p:sldId id="298" r:id="rId44"/>
    <p:sldId id="299" r:id="rId45"/>
    <p:sldId id="300" r:id="rId46"/>
    <p:sldId id="301" r:id="rId47"/>
    <p:sldId id="302" r:id="rId48"/>
    <p:sldId id="308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83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1.wmf"/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C302-BF3B-9642-A28D-66B96204B184}" type="datetimeFigureOut">
              <a:rPr lang="en-US" smtClean="0"/>
              <a:t>05/01/16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CEA72-8B09-BF46-BA60-4318BBC7D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804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AF420-3761-F34A-BCA3-BAE92038AC17}" type="datetimeFigureOut">
              <a:rPr lang="en-US" smtClean="0"/>
              <a:t>05/01/16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40363-7B92-F24B-A753-D0BAA780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1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BE5CB4-DF6D-1E45-9BF8-DD2F9D0FC17D}" type="slidenum">
              <a:rPr lang="en-US"/>
              <a:pPr/>
              <a:t>3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743B2B-EFA5-C244-84CF-344E55ABB163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18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CCAD1-2A8C-7D46-A013-8D0091CA7030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19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FB5DE1-73A3-F645-BDAA-75AAF283C59B}" type="slidenum">
              <a:rPr lang="en-US"/>
              <a:pPr/>
              <a:t>30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2400"/>
              <a:t>Benefits of RL.Applications. </a:t>
            </a:r>
          </a:p>
          <a:p>
            <a:r>
              <a:rPr lang="en-US" sz="2400"/>
              <a:t>Future rewards. </a:t>
            </a:r>
          </a:p>
          <a:p>
            <a:r>
              <a:rPr lang="en-US" sz="2400"/>
              <a:t>Situate in literature.. AI. </a:t>
            </a:r>
          </a:p>
          <a:p>
            <a:r>
              <a:rPr lang="en-US" sz="2400"/>
              <a:t>Stochastic systems.  </a:t>
            </a:r>
          </a:p>
          <a:p>
            <a:r>
              <a:rPr lang="en-US" sz="2400"/>
              <a:t>Connections to OR.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0FD93-B0DA-EA4D-A79D-B08F220D7890}" type="slidenum">
              <a:rPr lang="en-US"/>
              <a:pPr/>
              <a:t>31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F0268-1E18-8E45-BBA1-34DD8B626FF8}" type="slidenum">
              <a:rPr lang="en-US"/>
              <a:pPr/>
              <a:t>32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53B2A7-7386-3241-A242-4D048412580F}" type="slidenum">
              <a:rPr lang="en-US"/>
              <a:pPr/>
              <a:t>33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60328-CC03-F340-BB3D-360D2B80C3A7}" type="slidenum">
              <a:rPr lang="en-US"/>
              <a:pPr/>
              <a:t>35</a:t>
            </a:fld>
            <a:endParaRPr lang="en-US"/>
          </a:p>
        </p:txBody>
      </p:sp>
      <p:sp>
        <p:nvSpPr>
          <p:cNvPr id="778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9BFDEC-717C-4F49-B373-16A205212936}" type="slidenum">
              <a:rPr lang="en-US"/>
              <a:pPr/>
              <a:t>36</a:t>
            </a:fld>
            <a:endParaRPr lang="en-US"/>
          </a:p>
        </p:txBody>
      </p:sp>
      <p:sp>
        <p:nvSpPr>
          <p:cNvPr id="788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A86E23-6E68-B041-92A4-8C49EA0C0F5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C87FB-64F0-BE49-AC3D-882021479CAF}" type="slidenum">
              <a:rPr lang="en-US"/>
              <a:pPr/>
              <a:t>48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CA985-3D4C-1E4D-8DF1-8A01DD517937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7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91BFC-42EE-6A42-B610-710F977B258C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8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91BFC-42EE-6A42-B610-710F977B258C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13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743B2B-EFA5-C244-84CF-344E55ABB163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14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743B2B-EFA5-C244-84CF-344E55ABB163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15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743B2B-EFA5-C244-84CF-344E55ABB163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16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743B2B-EFA5-C244-84CF-344E55ABB163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17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9280" y="267872"/>
            <a:ext cx="1645920" cy="1646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414597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3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33" y="2209801"/>
            <a:ext cx="6508377" cy="3916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9"/>
            <a:ext cx="1645920" cy="4625788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>
          <a:xfrm>
            <a:off x="7211520" y="6356834"/>
            <a:ext cx="1752480" cy="36435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178721" y="6356834"/>
            <a:ext cx="4926240" cy="36435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31200" y="361485"/>
            <a:ext cx="506880" cy="364359"/>
          </a:xfrm>
        </p:spPr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6480" y="275071"/>
            <a:ext cx="8231040" cy="8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6480" y="1424312"/>
            <a:ext cx="8231040" cy="470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6481" y="6356834"/>
            <a:ext cx="2134080" cy="364359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 defTabSz="414597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800" y="6356834"/>
            <a:ext cx="2894400" cy="364359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 defTabSz="414597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441" y="6356834"/>
            <a:ext cx="2134080" cy="364359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 defTabSz="414597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EAA6A-D52D-5542-8F1C-8D4CCE00877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47801"/>
            <a:ext cx="9144000" cy="14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332347"/>
            <a:ext cx="9144000" cy="1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10" descr="logo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" y="7"/>
            <a:ext cx="1046880" cy="104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456487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14726"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829452"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244178"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658904" algn="ctr" defTabSz="456487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725" indent="-342725" algn="l" defTabSz="456487" rtl="0" eaLnBrk="1" fontAlgn="base" hangingPunct="1">
        <a:spcBef>
          <a:spcPct val="20000"/>
        </a:spcBef>
        <a:spcAft>
          <a:spcPct val="0"/>
        </a:spcAft>
        <a:buFont typeface="Arial" pitchFamily="-1" charset="0"/>
        <a:buChar char="•"/>
        <a:defRPr sz="3200" kern="12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1611" indent="-285124" algn="l" defTabSz="456487" rtl="0" eaLnBrk="1" fontAlgn="base" hangingPunct="1">
        <a:spcBef>
          <a:spcPct val="20000"/>
        </a:spcBef>
        <a:spcAft>
          <a:spcPct val="0"/>
        </a:spcAft>
        <a:buFont typeface="Arial" pitchFamily="-1" charset="0"/>
        <a:buChar char="–"/>
        <a:defRPr sz="28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1937" indent="-227523" algn="l" defTabSz="456487" rtl="0" eaLnBrk="1" fontAlgn="base" hangingPunct="1"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599864" indent="-227523" algn="l" defTabSz="456487" rtl="0" eaLnBrk="1" fontAlgn="base" hangingPunct="1">
        <a:spcBef>
          <a:spcPct val="20000"/>
        </a:spcBef>
        <a:spcAft>
          <a:spcPct val="0"/>
        </a:spcAft>
        <a:buFont typeface="Arial" pitchFamily="-1" charset="0"/>
        <a:buChar char="–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6350" indent="-227523" algn="l" defTabSz="456487" rtl="0" eaLnBrk="1" fontAlgn="base" hangingPunct="1">
        <a:spcBef>
          <a:spcPct val="20000"/>
        </a:spcBef>
        <a:spcAft>
          <a:spcPct val="0"/>
        </a:spcAft>
        <a:buFont typeface="Arial" pitchFamily="-1" charset="0"/>
        <a:buChar char="»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340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45715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4571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Microsoft_Equation3.bin"/><Relationship Id="rId5" Type="http://schemas.openxmlformats.org/officeDocument/2006/relationships/image" Target="../media/image1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20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21.wmf"/><Relationship Id="rId16" Type="http://schemas.openxmlformats.org/officeDocument/2006/relationships/oleObject" Target="../embeddings/Microsoft_Equation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7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8.wmf"/><Relationship Id="rId10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unch.net/~exploration_learning/" TargetMode="External"/><Relationship Id="rId4" Type="http://schemas.openxmlformats.org/officeDocument/2006/relationships/hyperlink" Target="http://pages.cs.wisc.edu/~beechung/icml11-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ites.google.com/site/banditstutorial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9.emf"/><Relationship Id="rId8" Type="http://schemas.openxmlformats.org/officeDocument/2006/relationships/oleObject" Target="../embeddings/Microsoft_Equation5.bin"/><Relationship Id="rId9" Type="http://schemas.openxmlformats.org/officeDocument/2006/relationships/image" Target="../media/image3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1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3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33.emf"/><Relationship Id="rId6" Type="http://schemas.openxmlformats.org/officeDocument/2006/relationships/image" Target="../media/image34.jpe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oleObject" Target="../embeddings/Microsoft_Equation7.bin"/><Relationship Id="rId5" Type="http://schemas.openxmlformats.org/officeDocument/2006/relationships/image" Target="../media/image3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wmf"/><Relationship Id="rId6" Type="http://schemas.openxmlformats.org/officeDocument/2006/relationships/oleObject" Target="../embeddings/Microsoft_Equation1.bin"/><Relationship Id="rId7" Type="http://schemas.openxmlformats.org/officeDocument/2006/relationships/image" Target="../media/image10.wmf"/><Relationship Id="rId8" Type="http://schemas.openxmlformats.org/officeDocument/2006/relationships/image" Target="../media/image11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9433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Reinforcement Learning and Bandit Problems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24253"/>
            <a:ext cx="7772400" cy="2693923"/>
          </a:xfrm>
        </p:spPr>
        <p:txBody>
          <a:bodyPr>
            <a:normAutofit fontScale="70000" lnSpcReduction="20000"/>
          </a:bodyPr>
          <a:lstStyle/>
          <a:p>
            <a:r>
              <a:rPr lang="en-US" sz="5100" cap="all" dirty="0">
                <a:solidFill>
                  <a:srgbClr val="606060"/>
                </a:solidFill>
              </a:rPr>
              <a:t>B. </a:t>
            </a:r>
            <a:r>
              <a:rPr lang="en-US" sz="5100" cap="all" dirty="0" smtClean="0">
                <a:solidFill>
                  <a:srgbClr val="606060"/>
                </a:solidFill>
              </a:rPr>
              <a:t>R</a:t>
            </a:r>
            <a:r>
              <a:rPr lang="en-US" sz="5100" dirty="0" smtClean="0">
                <a:solidFill>
                  <a:srgbClr val="606060"/>
                </a:solidFill>
              </a:rPr>
              <a:t>avindran</a:t>
            </a:r>
          </a:p>
          <a:p>
            <a:r>
              <a:rPr lang="en-US" cap="all" dirty="0" smtClean="0">
                <a:solidFill>
                  <a:srgbClr val="606060"/>
                </a:solidFill>
              </a:rPr>
              <a:t>Reconfigurable </a:t>
            </a:r>
            <a:r>
              <a:rPr lang="en-US" cap="all" dirty="0">
                <a:solidFill>
                  <a:srgbClr val="606060"/>
                </a:solidFill>
              </a:rPr>
              <a:t>and Intelligent Systems Engineering (</a:t>
            </a:r>
            <a:r>
              <a:rPr lang="en-US" b="1" cap="all" dirty="0">
                <a:solidFill>
                  <a:srgbClr val="606060"/>
                </a:solidFill>
              </a:rPr>
              <a:t>RISE</a:t>
            </a:r>
            <a:r>
              <a:rPr lang="en-US" cap="all" dirty="0">
                <a:solidFill>
                  <a:srgbClr val="606060"/>
                </a:solidFill>
              </a:rPr>
              <a:t>) Group</a:t>
            </a:r>
          </a:p>
          <a:p>
            <a:r>
              <a:rPr lang="en-US" cap="all" dirty="0">
                <a:solidFill>
                  <a:srgbClr val="606060"/>
                </a:solidFill>
              </a:rPr>
              <a:t>Department of Computer Science and Engineering</a:t>
            </a:r>
          </a:p>
          <a:p>
            <a:r>
              <a:rPr lang="en-US" cap="all" dirty="0">
                <a:solidFill>
                  <a:srgbClr val="606060"/>
                </a:solidFill>
              </a:rPr>
              <a:t>and Interdisciplinary Laboratory for Data Sciences (</a:t>
            </a:r>
            <a:r>
              <a:rPr lang="en-US" b="1" cap="all" dirty="0">
                <a:solidFill>
                  <a:srgbClr val="606060"/>
                </a:solidFill>
              </a:rPr>
              <a:t>ILDS</a:t>
            </a:r>
            <a:r>
              <a:rPr lang="en-US" cap="all" dirty="0">
                <a:solidFill>
                  <a:srgbClr val="606060"/>
                </a:solidFill>
              </a:rPr>
              <a:t>)</a:t>
            </a:r>
          </a:p>
          <a:p>
            <a:r>
              <a:rPr lang="en-US" cap="all" dirty="0">
                <a:solidFill>
                  <a:srgbClr val="606060"/>
                </a:solidFill>
              </a:rPr>
              <a:t>Indian Institute of Technology Madras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0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84" charset="-128"/>
                <a:cs typeface="ＭＳ Ｐゴシック" pitchFamily="-84" charset="-128"/>
              </a:rPr>
              <a:t>Ad Selection</a:t>
            </a:r>
          </a:p>
        </p:txBody>
      </p:sp>
      <p:pic>
        <p:nvPicPr>
          <p:cNvPr id="32771" name="Picture 3" descr="hotels in redondo beach - Google Searc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80" y="1260476"/>
            <a:ext cx="6867525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Content Placeholder 4" descr="hotels in redondo beach - Google Search-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491288" y="3624265"/>
            <a:ext cx="2652712" cy="25812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414597">
              <a:defRPr/>
            </a:pPr>
            <a:fld id="{8BF7F2E0-D2C7-684A-BD34-D30C6C7E547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414597">
                <a:defRPr/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defTabSz="414597">
              <a:defRPr/>
            </a:pPr>
            <a:r>
              <a:rPr lang="en-US" smtClean="0">
                <a:solidFill>
                  <a:schemeClr val="tx1">
                    <a:tint val="75000"/>
                  </a:schemeClr>
                </a:solidFill>
              </a:rPr>
              <a:t>Introduction to RL</a:t>
            </a:r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5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</a:t>
            </a:r>
            <a:r>
              <a:rPr lang="en-US" dirty="0" smtClean="0"/>
              <a:t>Recommendation</a:t>
            </a:r>
            <a:endParaRPr lang="en-US" dirty="0"/>
          </a:p>
        </p:txBody>
      </p:sp>
      <p:pic>
        <p:nvPicPr>
          <p:cNvPr id="7" name="Content Placeholder 6" descr="Monster_waves_slam_into_UK_after_US_storm_-_Yahoo_New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80" y="1477587"/>
            <a:ext cx="8343900" cy="4660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1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</a:t>
            </a:r>
            <a:r>
              <a:rPr lang="en-US" dirty="0" smtClean="0"/>
              <a:t>Recommendation</a:t>
            </a:r>
            <a:endParaRPr lang="en-US" dirty="0"/>
          </a:p>
        </p:txBody>
      </p:sp>
      <p:pic>
        <p:nvPicPr>
          <p:cNvPr id="7" name="Content Placeholder 6" descr="Monster_waves_slam_into_UK_after_US_storm_-_Yahoo_New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80" y="1477587"/>
            <a:ext cx="8343900" cy="4660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14340" y="1147805"/>
            <a:ext cx="2029660" cy="49906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9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>
                <a:ea typeface="Arial" pitchFamily="-84" charset="0"/>
                <a:cs typeface="Arial" pitchFamily="-84" charset="0"/>
              </a:rPr>
              <a:t>Multi-arm Bandit</a:t>
            </a:r>
            <a:endParaRPr lang="de-DE" dirty="0">
              <a:ea typeface="Arial" pitchFamily="-84" charset="0"/>
              <a:cs typeface="Arial" pitchFamily="-84" charset="0"/>
            </a:endParaRPr>
          </a:p>
        </p:txBody>
      </p:sp>
      <p:sp>
        <p:nvSpPr>
          <p:cNvPr id="2765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n-arm bandit problem is </a:t>
            </a:r>
            <a:r>
              <a:rPr sz="2800" noProof="1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to 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learn to preferentially select a particular action (arm) from a set of n actions (1, 2, 3, . . . . , </a:t>
            </a:r>
            <a:r>
              <a:rPr sz="2800" i="1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n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)</a:t>
            </a:r>
          </a:p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Each selection results in Rewards derived from the respective probability distribution</a:t>
            </a:r>
          </a:p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Arm </a:t>
            </a:r>
            <a:r>
              <a:rPr sz="2800" i="1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 has a reward distribution with mean     and</a:t>
            </a:r>
          </a:p>
        </p:txBody>
      </p:sp>
      <p:graphicFrame>
        <p:nvGraphicFramePr>
          <p:cNvPr id="27650" name="Object 104"/>
          <p:cNvGraphicFramePr>
            <a:graphicFrameLocks noChangeAspect="1"/>
          </p:cNvGraphicFramePr>
          <p:nvPr/>
        </p:nvGraphicFramePr>
        <p:xfrm>
          <a:off x="7004050" y="3822701"/>
          <a:ext cx="374650" cy="43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4" imgW="164801" imgH="228738" progId="Equation.3">
                  <p:embed/>
                </p:oleObj>
              </mc:Choice>
              <mc:Fallback>
                <p:oleObj name="Equation" r:id="rId4" imgW="1648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3822701"/>
                        <a:ext cx="374650" cy="4397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105"/>
          <p:cNvGraphicFramePr>
            <a:graphicFrameLocks noChangeAspect="1"/>
          </p:cNvGraphicFramePr>
          <p:nvPr/>
        </p:nvGraphicFramePr>
        <p:xfrm>
          <a:off x="503238" y="4506919"/>
          <a:ext cx="235426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6" imgW="875841" imgH="241269" progId="Equation.3">
                  <p:embed/>
                </p:oleObj>
              </mc:Choice>
              <mc:Fallback>
                <p:oleObj name="Equation" r:id="rId6" imgW="875841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506919"/>
                        <a:ext cx="2354262" cy="54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18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pitchFamily="-84" charset="-128"/>
                <a:cs typeface="ＭＳ Ｐゴシック" pitchFamily="-84" charset="-128"/>
              </a:rPr>
              <a:t>Objectives</a:t>
            </a:r>
          </a:p>
        </p:txBody>
      </p:sp>
      <p:sp>
        <p:nvSpPr>
          <p:cNvPr id="25604" name="Rectangle 1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noProof="1" smtClean="0"/>
              <a:t>Identify the </a:t>
            </a:r>
            <a:r>
              <a:rPr lang="en-US" i="1" u="sng" noProof="1" smtClean="0"/>
              <a:t>correct</a:t>
            </a:r>
            <a:r>
              <a:rPr lang="en-US" noProof="1" smtClean="0"/>
              <a:t> arm eventually</a:t>
            </a:r>
          </a:p>
          <a:p>
            <a:pPr>
              <a:defRPr/>
            </a:pPr>
            <a:r>
              <a:rPr lang="en-US" noProof="1" smtClean="0"/>
              <a:t>Maximize the total rewards obtained</a:t>
            </a:r>
          </a:p>
          <a:p>
            <a:pPr lvl="1" indent="-342725">
              <a:buFont typeface="Arial" pitchFamily="-1" charset="0"/>
              <a:buChar char="•"/>
              <a:defRPr/>
            </a:pPr>
            <a:r>
              <a:rPr lang="en-US" noProof="1" smtClean="0"/>
              <a:t>Minimize regret (= loss) while learning</a:t>
            </a:r>
          </a:p>
          <a:p>
            <a:pPr marL="342725" indent="-342725" defTabSz="456487" eaLnBrk="1" hangingPunct="1">
              <a:buFont typeface="Arial" pitchFamily="-1" charset="0"/>
              <a:buChar char="•"/>
              <a:defRPr/>
            </a:pPr>
            <a:endParaRPr lang="en-US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74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pitchFamily="-84" charset="-128"/>
                <a:cs typeface="ＭＳ Ｐゴシック" pitchFamily="-84" charset="-128"/>
              </a:rPr>
              <a:t>Objectives</a:t>
            </a:r>
          </a:p>
        </p:txBody>
      </p:sp>
      <p:sp>
        <p:nvSpPr>
          <p:cNvPr id="25604" name="Rectangle 1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noProof="1" smtClean="0"/>
              <a:t>Identify the </a:t>
            </a:r>
            <a:r>
              <a:rPr lang="en-US" i="1" u="sng" noProof="1" smtClean="0"/>
              <a:t>correct</a:t>
            </a:r>
            <a:r>
              <a:rPr lang="en-US" noProof="1" smtClean="0"/>
              <a:t> arm eventually</a:t>
            </a:r>
          </a:p>
          <a:p>
            <a:pPr>
              <a:defRPr/>
            </a:pPr>
            <a:r>
              <a:rPr lang="en-US" noProof="1" smtClean="0"/>
              <a:t>Maximize the total rewards obtained</a:t>
            </a:r>
          </a:p>
          <a:p>
            <a:pPr lvl="1" indent="-342725">
              <a:buFont typeface="Arial" pitchFamily="-1" charset="0"/>
              <a:buChar char="•"/>
              <a:defRPr/>
            </a:pPr>
            <a:r>
              <a:rPr lang="en-US" noProof="1" smtClean="0"/>
              <a:t>Minimize regret (= loss) while </a:t>
            </a:r>
            <a:r>
              <a:rPr lang="en-US" noProof="1" smtClean="0"/>
              <a:t>learning</a:t>
            </a:r>
            <a:endParaRPr lang="en-US" noProof="1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317750" y="3460750"/>
            <a:ext cx="0" cy="1936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7750" y="5397500"/>
            <a:ext cx="2286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17750" y="3905252"/>
            <a:ext cx="2286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1875" y="3714750"/>
            <a:ext cx="93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</a:t>
            </a:r>
          </a:p>
          <a:p>
            <a:r>
              <a:rPr lang="en-US" dirty="0" smtClean="0"/>
              <a:t>payoff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1967197" y="3937000"/>
            <a:ext cx="620428" cy="100916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59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pitchFamily="-84" charset="-128"/>
                <a:cs typeface="ＭＳ Ｐゴシック" pitchFamily="-84" charset="-128"/>
              </a:rPr>
              <a:t>Objectives</a:t>
            </a:r>
          </a:p>
        </p:txBody>
      </p:sp>
      <p:sp>
        <p:nvSpPr>
          <p:cNvPr id="25604" name="Rectangle 1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noProof="1" smtClean="0"/>
              <a:t>Identify the </a:t>
            </a:r>
            <a:r>
              <a:rPr lang="en-US" i="1" u="sng" noProof="1" smtClean="0"/>
              <a:t>correct</a:t>
            </a:r>
            <a:r>
              <a:rPr lang="en-US" noProof="1" smtClean="0"/>
              <a:t> arm eventually</a:t>
            </a:r>
          </a:p>
          <a:p>
            <a:pPr>
              <a:defRPr/>
            </a:pPr>
            <a:r>
              <a:rPr lang="en-US" noProof="1" smtClean="0"/>
              <a:t>Maximize the total rewards obtained</a:t>
            </a:r>
          </a:p>
          <a:p>
            <a:pPr lvl="1" indent="-342725">
              <a:buFont typeface="Arial" pitchFamily="-1" charset="0"/>
              <a:buChar char="•"/>
              <a:defRPr/>
            </a:pPr>
            <a:r>
              <a:rPr lang="en-US" noProof="1" smtClean="0"/>
              <a:t>Minimize regret (= loss) while </a:t>
            </a:r>
            <a:r>
              <a:rPr lang="en-US" noProof="1" smtClean="0"/>
              <a:t>learning</a:t>
            </a:r>
            <a:endParaRPr lang="en-US" noProof="1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317750" y="3460750"/>
            <a:ext cx="0" cy="1936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7750" y="5397500"/>
            <a:ext cx="2286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17750" y="3905252"/>
            <a:ext cx="2286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2365375" y="3937000"/>
            <a:ext cx="2079625" cy="1460500"/>
          </a:xfrm>
          <a:custGeom>
            <a:avLst/>
            <a:gdLst>
              <a:gd name="connsiteX0" fmla="*/ 0 w 2079625"/>
              <a:gd name="connsiteY0" fmla="*/ 1460500 h 1460500"/>
              <a:gd name="connsiteX1" fmla="*/ 15875 w 2079625"/>
              <a:gd name="connsiteY1" fmla="*/ 1317625 h 1460500"/>
              <a:gd name="connsiteX2" fmla="*/ 47625 w 2079625"/>
              <a:gd name="connsiteY2" fmla="*/ 1222375 h 1460500"/>
              <a:gd name="connsiteX3" fmla="*/ 95250 w 2079625"/>
              <a:gd name="connsiteY3" fmla="*/ 1095375 h 1460500"/>
              <a:gd name="connsiteX4" fmla="*/ 111125 w 2079625"/>
              <a:gd name="connsiteY4" fmla="*/ 1047750 h 1460500"/>
              <a:gd name="connsiteX5" fmla="*/ 158750 w 2079625"/>
              <a:gd name="connsiteY5" fmla="*/ 1000125 h 1460500"/>
              <a:gd name="connsiteX6" fmla="*/ 238125 w 2079625"/>
              <a:gd name="connsiteY6" fmla="*/ 904875 h 1460500"/>
              <a:gd name="connsiteX7" fmla="*/ 285750 w 2079625"/>
              <a:gd name="connsiteY7" fmla="*/ 889000 h 1460500"/>
              <a:gd name="connsiteX8" fmla="*/ 301625 w 2079625"/>
              <a:gd name="connsiteY8" fmla="*/ 793750 h 1460500"/>
              <a:gd name="connsiteX9" fmla="*/ 349250 w 2079625"/>
              <a:gd name="connsiteY9" fmla="*/ 746125 h 1460500"/>
              <a:gd name="connsiteX10" fmla="*/ 460375 w 2079625"/>
              <a:gd name="connsiteY10" fmla="*/ 603250 h 1460500"/>
              <a:gd name="connsiteX11" fmla="*/ 476250 w 2079625"/>
              <a:gd name="connsiteY11" fmla="*/ 555625 h 1460500"/>
              <a:gd name="connsiteX12" fmla="*/ 539750 w 2079625"/>
              <a:gd name="connsiteY12" fmla="*/ 460375 h 1460500"/>
              <a:gd name="connsiteX13" fmla="*/ 587375 w 2079625"/>
              <a:gd name="connsiteY13" fmla="*/ 365125 h 1460500"/>
              <a:gd name="connsiteX14" fmla="*/ 682625 w 2079625"/>
              <a:gd name="connsiteY14" fmla="*/ 333375 h 1460500"/>
              <a:gd name="connsiteX15" fmla="*/ 777875 w 2079625"/>
              <a:gd name="connsiteY15" fmla="*/ 269875 h 1460500"/>
              <a:gd name="connsiteX16" fmla="*/ 968375 w 2079625"/>
              <a:gd name="connsiteY16" fmla="*/ 206375 h 1460500"/>
              <a:gd name="connsiteX17" fmla="*/ 1111250 w 2079625"/>
              <a:gd name="connsiteY17" fmla="*/ 158750 h 1460500"/>
              <a:gd name="connsiteX18" fmla="*/ 1158875 w 2079625"/>
              <a:gd name="connsiteY18" fmla="*/ 142875 h 1460500"/>
              <a:gd name="connsiteX19" fmla="*/ 1301750 w 2079625"/>
              <a:gd name="connsiteY19" fmla="*/ 79375 h 1460500"/>
              <a:gd name="connsiteX20" fmla="*/ 1349375 w 2079625"/>
              <a:gd name="connsiteY20" fmla="*/ 63500 h 1460500"/>
              <a:gd name="connsiteX21" fmla="*/ 1397000 w 2079625"/>
              <a:gd name="connsiteY21" fmla="*/ 47625 h 1460500"/>
              <a:gd name="connsiteX22" fmla="*/ 1460500 w 2079625"/>
              <a:gd name="connsiteY22" fmla="*/ 31750 h 1460500"/>
              <a:gd name="connsiteX23" fmla="*/ 1603375 w 2079625"/>
              <a:gd name="connsiteY23" fmla="*/ 15875 h 1460500"/>
              <a:gd name="connsiteX24" fmla="*/ 2079625 w 2079625"/>
              <a:gd name="connsiteY2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9625" h="1460500">
                <a:moveTo>
                  <a:pt x="0" y="1460500"/>
                </a:moveTo>
                <a:cubicBezTo>
                  <a:pt x="5292" y="1412875"/>
                  <a:pt x="6477" y="1364613"/>
                  <a:pt x="15875" y="1317625"/>
                </a:cubicBezTo>
                <a:cubicBezTo>
                  <a:pt x="22439" y="1284807"/>
                  <a:pt x="37042" y="1254125"/>
                  <a:pt x="47625" y="1222375"/>
                </a:cubicBezTo>
                <a:cubicBezTo>
                  <a:pt x="83658" y="1114275"/>
                  <a:pt x="38303" y="1247234"/>
                  <a:pt x="95250" y="1095375"/>
                </a:cubicBezTo>
                <a:cubicBezTo>
                  <a:pt x="101126" y="1079707"/>
                  <a:pt x="101843" y="1061673"/>
                  <a:pt x="111125" y="1047750"/>
                </a:cubicBezTo>
                <a:cubicBezTo>
                  <a:pt x="123578" y="1029070"/>
                  <a:pt x="144377" y="1017372"/>
                  <a:pt x="158750" y="1000125"/>
                </a:cubicBezTo>
                <a:cubicBezTo>
                  <a:pt x="195356" y="956198"/>
                  <a:pt x="185949" y="939659"/>
                  <a:pt x="238125" y="904875"/>
                </a:cubicBezTo>
                <a:cubicBezTo>
                  <a:pt x="252048" y="895593"/>
                  <a:pt x="269875" y="894292"/>
                  <a:pt x="285750" y="889000"/>
                </a:cubicBezTo>
                <a:cubicBezTo>
                  <a:pt x="291042" y="857250"/>
                  <a:pt x="288552" y="823164"/>
                  <a:pt x="301625" y="793750"/>
                </a:cubicBezTo>
                <a:cubicBezTo>
                  <a:pt x="310743" y="773234"/>
                  <a:pt x="335467" y="763846"/>
                  <a:pt x="349250" y="746125"/>
                </a:cubicBezTo>
                <a:cubicBezTo>
                  <a:pt x="482168" y="575230"/>
                  <a:pt x="352252" y="711373"/>
                  <a:pt x="460375" y="603250"/>
                </a:cubicBezTo>
                <a:cubicBezTo>
                  <a:pt x="465667" y="587375"/>
                  <a:pt x="468123" y="570253"/>
                  <a:pt x="476250" y="555625"/>
                </a:cubicBezTo>
                <a:cubicBezTo>
                  <a:pt x="494782" y="522268"/>
                  <a:pt x="527683" y="496576"/>
                  <a:pt x="539750" y="460375"/>
                </a:cubicBezTo>
                <a:cubicBezTo>
                  <a:pt x="548400" y="434426"/>
                  <a:pt x="561460" y="381322"/>
                  <a:pt x="587375" y="365125"/>
                </a:cubicBezTo>
                <a:cubicBezTo>
                  <a:pt x="615755" y="347387"/>
                  <a:pt x="654778" y="351939"/>
                  <a:pt x="682625" y="333375"/>
                </a:cubicBezTo>
                <a:cubicBezTo>
                  <a:pt x="714375" y="312208"/>
                  <a:pt x="741674" y="281942"/>
                  <a:pt x="777875" y="269875"/>
                </a:cubicBezTo>
                <a:lnTo>
                  <a:pt x="968375" y="206375"/>
                </a:lnTo>
                <a:lnTo>
                  <a:pt x="1111250" y="158750"/>
                </a:lnTo>
                <a:cubicBezTo>
                  <a:pt x="1127125" y="153458"/>
                  <a:pt x="1144952" y="152157"/>
                  <a:pt x="1158875" y="142875"/>
                </a:cubicBezTo>
                <a:cubicBezTo>
                  <a:pt x="1234347" y="92561"/>
                  <a:pt x="1188400" y="117158"/>
                  <a:pt x="1301750" y="79375"/>
                </a:cubicBezTo>
                <a:lnTo>
                  <a:pt x="1349375" y="63500"/>
                </a:lnTo>
                <a:cubicBezTo>
                  <a:pt x="1365250" y="58208"/>
                  <a:pt x="1380766" y="51684"/>
                  <a:pt x="1397000" y="47625"/>
                </a:cubicBezTo>
                <a:cubicBezTo>
                  <a:pt x="1418167" y="42333"/>
                  <a:pt x="1438936" y="35068"/>
                  <a:pt x="1460500" y="31750"/>
                </a:cubicBezTo>
                <a:cubicBezTo>
                  <a:pt x="1507861" y="24464"/>
                  <a:pt x="1555523" y="18394"/>
                  <a:pt x="1603375" y="15875"/>
                </a:cubicBezTo>
                <a:cubicBezTo>
                  <a:pt x="1761994" y="7527"/>
                  <a:pt x="1920787" y="0"/>
                  <a:pt x="2079625" y="0"/>
                </a:cubicBezTo>
              </a:path>
            </a:pathLst>
          </a:custGeom>
          <a:noFill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1875" y="3714750"/>
            <a:ext cx="93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</a:t>
            </a:r>
          </a:p>
          <a:p>
            <a:r>
              <a:rPr lang="en-US" dirty="0" smtClean="0"/>
              <a:t>payoff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1967197" y="3937000"/>
            <a:ext cx="620428" cy="100916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23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pitchFamily="-84" charset="-128"/>
                <a:cs typeface="ＭＳ Ｐゴシック" pitchFamily="-84" charset="-128"/>
              </a:rPr>
              <a:t>Objectives</a:t>
            </a:r>
          </a:p>
        </p:txBody>
      </p:sp>
      <p:sp>
        <p:nvSpPr>
          <p:cNvPr id="25604" name="Rectangle 1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noProof="1" smtClean="0"/>
              <a:t>Identify the </a:t>
            </a:r>
            <a:r>
              <a:rPr lang="en-US" i="1" u="sng" noProof="1" smtClean="0"/>
              <a:t>correct</a:t>
            </a:r>
            <a:r>
              <a:rPr lang="en-US" noProof="1" smtClean="0"/>
              <a:t> arm eventually</a:t>
            </a:r>
          </a:p>
          <a:p>
            <a:pPr>
              <a:defRPr/>
            </a:pPr>
            <a:r>
              <a:rPr lang="en-US" noProof="1" smtClean="0"/>
              <a:t>Maximize the total rewards obtained</a:t>
            </a:r>
          </a:p>
          <a:p>
            <a:pPr lvl="1" indent="-342725">
              <a:buFont typeface="Arial" pitchFamily="-1" charset="0"/>
              <a:buChar char="•"/>
              <a:defRPr/>
            </a:pPr>
            <a:r>
              <a:rPr lang="en-US" noProof="1" smtClean="0"/>
              <a:t>Minimize regret (= loss) while </a:t>
            </a:r>
            <a:r>
              <a:rPr lang="en-US" noProof="1" smtClean="0"/>
              <a:t>learning</a:t>
            </a:r>
            <a:endParaRPr lang="en-US" noProof="1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317750" y="3460750"/>
            <a:ext cx="0" cy="1936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7750" y="5397500"/>
            <a:ext cx="2286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17750" y="3905252"/>
            <a:ext cx="2286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2365375" y="3937000"/>
            <a:ext cx="2079625" cy="1460500"/>
          </a:xfrm>
          <a:custGeom>
            <a:avLst/>
            <a:gdLst>
              <a:gd name="connsiteX0" fmla="*/ 0 w 2079625"/>
              <a:gd name="connsiteY0" fmla="*/ 1460500 h 1460500"/>
              <a:gd name="connsiteX1" fmla="*/ 15875 w 2079625"/>
              <a:gd name="connsiteY1" fmla="*/ 1317625 h 1460500"/>
              <a:gd name="connsiteX2" fmla="*/ 47625 w 2079625"/>
              <a:gd name="connsiteY2" fmla="*/ 1222375 h 1460500"/>
              <a:gd name="connsiteX3" fmla="*/ 95250 w 2079625"/>
              <a:gd name="connsiteY3" fmla="*/ 1095375 h 1460500"/>
              <a:gd name="connsiteX4" fmla="*/ 111125 w 2079625"/>
              <a:gd name="connsiteY4" fmla="*/ 1047750 h 1460500"/>
              <a:gd name="connsiteX5" fmla="*/ 158750 w 2079625"/>
              <a:gd name="connsiteY5" fmla="*/ 1000125 h 1460500"/>
              <a:gd name="connsiteX6" fmla="*/ 238125 w 2079625"/>
              <a:gd name="connsiteY6" fmla="*/ 904875 h 1460500"/>
              <a:gd name="connsiteX7" fmla="*/ 285750 w 2079625"/>
              <a:gd name="connsiteY7" fmla="*/ 889000 h 1460500"/>
              <a:gd name="connsiteX8" fmla="*/ 301625 w 2079625"/>
              <a:gd name="connsiteY8" fmla="*/ 793750 h 1460500"/>
              <a:gd name="connsiteX9" fmla="*/ 349250 w 2079625"/>
              <a:gd name="connsiteY9" fmla="*/ 746125 h 1460500"/>
              <a:gd name="connsiteX10" fmla="*/ 460375 w 2079625"/>
              <a:gd name="connsiteY10" fmla="*/ 603250 h 1460500"/>
              <a:gd name="connsiteX11" fmla="*/ 476250 w 2079625"/>
              <a:gd name="connsiteY11" fmla="*/ 555625 h 1460500"/>
              <a:gd name="connsiteX12" fmla="*/ 539750 w 2079625"/>
              <a:gd name="connsiteY12" fmla="*/ 460375 h 1460500"/>
              <a:gd name="connsiteX13" fmla="*/ 587375 w 2079625"/>
              <a:gd name="connsiteY13" fmla="*/ 365125 h 1460500"/>
              <a:gd name="connsiteX14" fmla="*/ 682625 w 2079625"/>
              <a:gd name="connsiteY14" fmla="*/ 333375 h 1460500"/>
              <a:gd name="connsiteX15" fmla="*/ 777875 w 2079625"/>
              <a:gd name="connsiteY15" fmla="*/ 269875 h 1460500"/>
              <a:gd name="connsiteX16" fmla="*/ 968375 w 2079625"/>
              <a:gd name="connsiteY16" fmla="*/ 206375 h 1460500"/>
              <a:gd name="connsiteX17" fmla="*/ 1111250 w 2079625"/>
              <a:gd name="connsiteY17" fmla="*/ 158750 h 1460500"/>
              <a:gd name="connsiteX18" fmla="*/ 1158875 w 2079625"/>
              <a:gd name="connsiteY18" fmla="*/ 142875 h 1460500"/>
              <a:gd name="connsiteX19" fmla="*/ 1301750 w 2079625"/>
              <a:gd name="connsiteY19" fmla="*/ 79375 h 1460500"/>
              <a:gd name="connsiteX20" fmla="*/ 1349375 w 2079625"/>
              <a:gd name="connsiteY20" fmla="*/ 63500 h 1460500"/>
              <a:gd name="connsiteX21" fmla="*/ 1397000 w 2079625"/>
              <a:gd name="connsiteY21" fmla="*/ 47625 h 1460500"/>
              <a:gd name="connsiteX22" fmla="*/ 1460500 w 2079625"/>
              <a:gd name="connsiteY22" fmla="*/ 31750 h 1460500"/>
              <a:gd name="connsiteX23" fmla="*/ 1603375 w 2079625"/>
              <a:gd name="connsiteY23" fmla="*/ 15875 h 1460500"/>
              <a:gd name="connsiteX24" fmla="*/ 2079625 w 2079625"/>
              <a:gd name="connsiteY24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9625" h="1460500">
                <a:moveTo>
                  <a:pt x="0" y="1460500"/>
                </a:moveTo>
                <a:cubicBezTo>
                  <a:pt x="5292" y="1412875"/>
                  <a:pt x="6477" y="1364613"/>
                  <a:pt x="15875" y="1317625"/>
                </a:cubicBezTo>
                <a:cubicBezTo>
                  <a:pt x="22439" y="1284807"/>
                  <a:pt x="37042" y="1254125"/>
                  <a:pt x="47625" y="1222375"/>
                </a:cubicBezTo>
                <a:cubicBezTo>
                  <a:pt x="83658" y="1114275"/>
                  <a:pt x="38303" y="1247234"/>
                  <a:pt x="95250" y="1095375"/>
                </a:cubicBezTo>
                <a:cubicBezTo>
                  <a:pt x="101126" y="1079707"/>
                  <a:pt x="101843" y="1061673"/>
                  <a:pt x="111125" y="1047750"/>
                </a:cubicBezTo>
                <a:cubicBezTo>
                  <a:pt x="123578" y="1029070"/>
                  <a:pt x="144377" y="1017372"/>
                  <a:pt x="158750" y="1000125"/>
                </a:cubicBezTo>
                <a:cubicBezTo>
                  <a:pt x="195356" y="956198"/>
                  <a:pt x="185949" y="939659"/>
                  <a:pt x="238125" y="904875"/>
                </a:cubicBezTo>
                <a:cubicBezTo>
                  <a:pt x="252048" y="895593"/>
                  <a:pt x="269875" y="894292"/>
                  <a:pt x="285750" y="889000"/>
                </a:cubicBezTo>
                <a:cubicBezTo>
                  <a:pt x="291042" y="857250"/>
                  <a:pt x="288552" y="823164"/>
                  <a:pt x="301625" y="793750"/>
                </a:cubicBezTo>
                <a:cubicBezTo>
                  <a:pt x="310743" y="773234"/>
                  <a:pt x="335467" y="763846"/>
                  <a:pt x="349250" y="746125"/>
                </a:cubicBezTo>
                <a:cubicBezTo>
                  <a:pt x="482168" y="575230"/>
                  <a:pt x="352252" y="711373"/>
                  <a:pt x="460375" y="603250"/>
                </a:cubicBezTo>
                <a:cubicBezTo>
                  <a:pt x="465667" y="587375"/>
                  <a:pt x="468123" y="570253"/>
                  <a:pt x="476250" y="555625"/>
                </a:cubicBezTo>
                <a:cubicBezTo>
                  <a:pt x="494782" y="522268"/>
                  <a:pt x="527683" y="496576"/>
                  <a:pt x="539750" y="460375"/>
                </a:cubicBezTo>
                <a:cubicBezTo>
                  <a:pt x="548400" y="434426"/>
                  <a:pt x="561460" y="381322"/>
                  <a:pt x="587375" y="365125"/>
                </a:cubicBezTo>
                <a:cubicBezTo>
                  <a:pt x="615755" y="347387"/>
                  <a:pt x="654778" y="351939"/>
                  <a:pt x="682625" y="333375"/>
                </a:cubicBezTo>
                <a:cubicBezTo>
                  <a:pt x="714375" y="312208"/>
                  <a:pt x="741674" y="281942"/>
                  <a:pt x="777875" y="269875"/>
                </a:cubicBezTo>
                <a:lnTo>
                  <a:pt x="968375" y="206375"/>
                </a:lnTo>
                <a:lnTo>
                  <a:pt x="1111250" y="158750"/>
                </a:lnTo>
                <a:cubicBezTo>
                  <a:pt x="1127125" y="153458"/>
                  <a:pt x="1144952" y="152157"/>
                  <a:pt x="1158875" y="142875"/>
                </a:cubicBezTo>
                <a:cubicBezTo>
                  <a:pt x="1234347" y="92561"/>
                  <a:pt x="1188400" y="117158"/>
                  <a:pt x="1301750" y="79375"/>
                </a:cubicBezTo>
                <a:lnTo>
                  <a:pt x="1349375" y="63500"/>
                </a:lnTo>
                <a:cubicBezTo>
                  <a:pt x="1365250" y="58208"/>
                  <a:pt x="1380766" y="51684"/>
                  <a:pt x="1397000" y="47625"/>
                </a:cubicBezTo>
                <a:cubicBezTo>
                  <a:pt x="1418167" y="42333"/>
                  <a:pt x="1438936" y="35068"/>
                  <a:pt x="1460500" y="31750"/>
                </a:cubicBezTo>
                <a:cubicBezTo>
                  <a:pt x="1507861" y="24464"/>
                  <a:pt x="1555523" y="18394"/>
                  <a:pt x="1603375" y="15875"/>
                </a:cubicBezTo>
                <a:cubicBezTo>
                  <a:pt x="1761994" y="7527"/>
                  <a:pt x="1920787" y="0"/>
                  <a:pt x="2079625" y="0"/>
                </a:cubicBezTo>
              </a:path>
            </a:pathLst>
          </a:custGeom>
          <a:noFill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87625" y="3714750"/>
            <a:ext cx="349250" cy="476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6875" y="3387209"/>
            <a:ext cx="1013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Regret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1875" y="3714750"/>
            <a:ext cx="93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</a:t>
            </a:r>
          </a:p>
          <a:p>
            <a:r>
              <a:rPr lang="en-US" dirty="0" smtClean="0"/>
              <a:t>payoff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1967197" y="3937000"/>
            <a:ext cx="620428" cy="100916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13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pitchFamily="-84" charset="-128"/>
                <a:cs typeface="ＭＳ Ｐゴシック" pitchFamily="-84" charset="-128"/>
              </a:rPr>
              <a:t>Objectives</a:t>
            </a:r>
          </a:p>
        </p:txBody>
      </p:sp>
      <p:sp>
        <p:nvSpPr>
          <p:cNvPr id="25604" name="Rectangle 1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noProof="1" smtClean="0"/>
              <a:t>Identify the </a:t>
            </a:r>
            <a:r>
              <a:rPr lang="en-US" i="1" u="sng" noProof="1" smtClean="0"/>
              <a:t>correct</a:t>
            </a:r>
            <a:r>
              <a:rPr lang="en-US" noProof="1" smtClean="0"/>
              <a:t> arm eventually</a:t>
            </a:r>
          </a:p>
          <a:p>
            <a:pPr>
              <a:defRPr/>
            </a:pPr>
            <a:r>
              <a:rPr lang="en-US" noProof="1" smtClean="0"/>
              <a:t>Maximize the total rewards obtained</a:t>
            </a:r>
          </a:p>
          <a:p>
            <a:pPr lvl="1" indent="-342725">
              <a:buFont typeface="Arial" pitchFamily="-1" charset="0"/>
              <a:buChar char="•"/>
              <a:defRPr/>
            </a:pPr>
            <a:r>
              <a:rPr lang="en-US" noProof="1" smtClean="0"/>
              <a:t>Minimize regret (= loss) while learning</a:t>
            </a:r>
          </a:p>
          <a:p>
            <a:pPr marL="342725" indent="-342725" defTabSz="456487" eaLnBrk="1" hangingPunct="1">
              <a:buFont typeface="Arial" pitchFamily="-1" charset="0"/>
              <a:buChar char="•"/>
              <a:defRPr/>
            </a:pPr>
            <a:r>
              <a:rPr lang="en-US" noProof="1" smtClean="0"/>
              <a:t>Probably Approximately Correct (PAC) frameworks</a:t>
            </a:r>
          </a:p>
          <a:p>
            <a:pPr marL="741611" lvl="1" indent="-285124" defTabSz="456487" eaLnBrk="1" hangingPunct="1">
              <a:buFont typeface="Arial" pitchFamily="-1" charset="0"/>
              <a:buChar char="–"/>
              <a:defRPr/>
            </a:pPr>
            <a:r>
              <a:rPr lang="en-US" noProof="1" smtClean="0"/>
              <a:t>Identification  of an </a:t>
            </a:r>
            <a:r>
              <a:rPr lang="en-US" dirty="0" err="1" smtClean="0"/>
              <a:t>ε</a:t>
            </a:r>
            <a:r>
              <a:rPr lang="en-US" noProof="1" smtClean="0"/>
              <a:t>-optimal arm with probability  </a:t>
            </a:r>
          </a:p>
          <a:p>
            <a:pPr marL="741611" lvl="1" indent="-285124" defTabSz="456487" eaLnBrk="1" hangingPunct="1">
              <a:buNone/>
              <a:defRPr/>
            </a:pPr>
            <a:r>
              <a:rPr lang="en-US" noProof="1" smtClean="0"/>
              <a:t>   1 – </a:t>
            </a:r>
            <a:r>
              <a:rPr lang="en-US" dirty="0" err="1" smtClean="0"/>
              <a:t>δ</a:t>
            </a:r>
            <a:endParaRPr lang="en-US" noProof="1" smtClean="0"/>
          </a:p>
          <a:p>
            <a:pPr marL="741611" lvl="1" indent="-285124" defTabSz="456487" eaLnBrk="1" hangingPunct="1">
              <a:buFont typeface="Arial" pitchFamily="-1" charset="0"/>
              <a:buChar char="–"/>
              <a:defRPr/>
            </a:pPr>
            <a:r>
              <a:rPr lang="en-US" dirty="0" err="1" smtClean="0"/>
              <a:t>ε</a:t>
            </a:r>
            <a:r>
              <a:rPr lang="en-US" noProof="1" smtClean="0"/>
              <a:t>-Optimal: Mean of the selected arm satisfies </a:t>
            </a:r>
          </a:p>
          <a:p>
            <a:pPr marL="741611" lvl="1" indent="-285124" defTabSz="456487" eaLnBrk="1" hangingPunct="1">
              <a:buFont typeface="Arial" pitchFamily="-1" charset="0"/>
              <a:buChar char="–"/>
              <a:defRPr/>
            </a:pPr>
            <a:endParaRPr lang="en-US" noProof="1" smtClean="0"/>
          </a:p>
          <a:p>
            <a:pPr marL="741611" lvl="1" indent="-285124" defTabSz="456487" eaLnBrk="1" hangingPunct="1">
              <a:buFont typeface="Arial" pitchFamily="-1" charset="0"/>
              <a:buChar char="–"/>
              <a:defRPr/>
            </a:pPr>
            <a:r>
              <a:rPr lang="en-US" noProof="1" smtClean="0"/>
              <a:t>Minimize sample complexity: Order of samples required for such an arm identification</a:t>
            </a:r>
          </a:p>
          <a:p>
            <a:pPr marL="342725" indent="-342725" defTabSz="456487" eaLnBrk="1" hangingPunct="1">
              <a:buFont typeface="Arial" pitchFamily="-1" charset="0"/>
              <a:buChar char="•"/>
              <a:defRPr/>
            </a:pPr>
            <a:endParaRPr lang="en-US" noProof="1"/>
          </a:p>
        </p:txBody>
      </p:sp>
      <p:graphicFrame>
        <p:nvGraphicFramePr>
          <p:cNvPr id="37890" name="Object 45"/>
          <p:cNvGraphicFramePr>
            <a:graphicFrameLocks noChangeAspect="1"/>
          </p:cNvGraphicFramePr>
          <p:nvPr/>
        </p:nvGraphicFramePr>
        <p:xfrm>
          <a:off x="2987675" y="4654629"/>
          <a:ext cx="15557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4" imgW="672580" imgH="228600" progId="Equation.3">
                  <p:embed/>
                </p:oleObj>
              </mc:Choice>
              <mc:Fallback>
                <p:oleObj name="Equation" r:id="rId4" imgW="6725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654629"/>
                        <a:ext cx="1555750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36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pitchFamily="-84" charset="-128"/>
                <a:cs typeface="ＭＳ Ｐゴシック" pitchFamily="-84" charset="-128"/>
              </a:rPr>
              <a:t>Traditional Approaches</a:t>
            </a:r>
          </a:p>
        </p:txBody>
      </p:sp>
      <p:sp>
        <p:nvSpPr>
          <p:cNvPr id="39946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Let         be the reward sample acquired when      arm is selected for the       time</a:t>
            </a:r>
          </a:p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Define:</a:t>
            </a:r>
          </a:p>
          <a:p>
            <a:pPr eaLnBrk="1" hangingPunct="1"/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Epsilon Greedy: Select arm * with probability 1-     and select any arbitrary arm with probability </a:t>
            </a:r>
          </a:p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Asymptotic Convergence Guarantees</a:t>
            </a:r>
          </a:p>
          <a:p>
            <a:pPr eaLnBrk="1" hangingPunct="1"/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</p:txBody>
      </p:sp>
      <p:graphicFrame>
        <p:nvGraphicFramePr>
          <p:cNvPr id="39938" name="Object 107"/>
          <p:cNvGraphicFramePr>
            <a:graphicFrameLocks noChangeAspect="1"/>
          </p:cNvGraphicFramePr>
          <p:nvPr/>
        </p:nvGraphicFramePr>
        <p:xfrm>
          <a:off x="1458921" y="1490669"/>
          <a:ext cx="48577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4" imgW="190477" imgH="241124" progId="Equation.3">
                  <p:embed/>
                </p:oleObj>
              </mc:Choice>
              <mc:Fallback>
                <p:oleObj name="Equation" r:id="rId4" imgW="190477" imgH="2411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21" y="1490669"/>
                        <a:ext cx="485775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108"/>
          <p:cNvGraphicFramePr>
            <a:graphicFrameLocks noChangeAspect="1"/>
          </p:cNvGraphicFramePr>
          <p:nvPr/>
        </p:nvGraphicFramePr>
        <p:xfrm>
          <a:off x="8418513" y="1527179"/>
          <a:ext cx="423862" cy="438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6" imgW="164702" imgH="203261" progId="Equation.3">
                  <p:embed/>
                </p:oleObj>
              </mc:Choice>
              <mc:Fallback>
                <p:oleObj name="Equation" r:id="rId6" imgW="164702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8513" y="1527179"/>
                        <a:ext cx="423862" cy="4381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109"/>
          <p:cNvGraphicFramePr>
            <a:graphicFrameLocks noChangeAspect="1"/>
          </p:cNvGraphicFramePr>
          <p:nvPr/>
        </p:nvGraphicFramePr>
        <p:xfrm>
          <a:off x="4640263" y="2011369"/>
          <a:ext cx="4873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Equation" r:id="rId8" imgW="203017" imgH="203017" progId="Equation.3">
                  <p:embed/>
                </p:oleObj>
              </mc:Choice>
              <mc:Fallback>
                <p:oleObj name="Equation" r:id="rId8" imgW="203017" imgH="2030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2011369"/>
                        <a:ext cx="487362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8"/>
          <p:cNvGraphicFramePr>
            <a:graphicFrameLocks noChangeAspect="1"/>
          </p:cNvGraphicFramePr>
          <p:nvPr/>
        </p:nvGraphicFramePr>
        <p:xfrm>
          <a:off x="1906588" y="2519363"/>
          <a:ext cx="1662112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Equation" r:id="rId10" imgW="698339" imgH="698339" progId="Equation.3">
                  <p:embed/>
                </p:oleObj>
              </mc:Choice>
              <mc:Fallback>
                <p:oleObj name="Equation" r:id="rId10" imgW="698339" imgH="6983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519363"/>
                        <a:ext cx="1662112" cy="166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9"/>
          <p:cNvGraphicFramePr>
            <a:graphicFrameLocks noChangeAspect="1"/>
          </p:cNvGraphicFramePr>
          <p:nvPr/>
        </p:nvGraphicFramePr>
        <p:xfrm>
          <a:off x="4164013" y="3038476"/>
          <a:ext cx="21447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12" imgW="901180" imgH="228600" progId="Equation.3">
                  <p:embed/>
                </p:oleObj>
              </mc:Choice>
              <mc:Fallback>
                <p:oleObj name="Equation" r:id="rId12" imgW="9011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3038476"/>
                        <a:ext cx="214471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10"/>
          <p:cNvGraphicFramePr>
            <a:graphicFrameLocks noChangeAspect="1"/>
          </p:cNvGraphicFramePr>
          <p:nvPr/>
        </p:nvGraphicFramePr>
        <p:xfrm>
          <a:off x="1295408" y="4956175"/>
          <a:ext cx="3016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Equation" r:id="rId14" imgW="126847" imgH="139531" progId="Equation.3">
                  <p:embed/>
                </p:oleObj>
              </mc:Choice>
              <mc:Fallback>
                <p:oleObj name="Equation" r:id="rId14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8" y="4956175"/>
                        <a:ext cx="3016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11"/>
          <p:cNvGraphicFramePr>
            <a:graphicFrameLocks noChangeAspect="1"/>
          </p:cNvGraphicFramePr>
          <p:nvPr/>
        </p:nvGraphicFramePr>
        <p:xfrm>
          <a:off x="2747971" y="5435603"/>
          <a:ext cx="3016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16" imgW="126847" imgH="139531" progId="Equation.3">
                  <p:embed/>
                </p:oleObj>
              </mc:Choice>
              <mc:Fallback>
                <p:oleObj name="Equation" r:id="rId16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71" y="5435603"/>
                        <a:ext cx="3016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70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9433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Reinforcement Learning and Bandit Problems</a:t>
            </a:r>
            <a:endParaRPr lang="en-US" dirty="0"/>
          </a:p>
        </p:txBody>
      </p:sp>
      <p:pic>
        <p:nvPicPr>
          <p:cNvPr id="5" name="Picture 4" descr="MSRL-dinner..png"/>
          <p:cNvPicPr>
            <a:picLocks noChangeAspect="1"/>
          </p:cNvPicPr>
          <p:nvPr/>
        </p:nvPicPr>
        <p:blipFill>
          <a:blip r:embed="rId2"/>
          <a:srcRect l="10625" t="32372" r="75380" b="47188"/>
          <a:stretch>
            <a:fillRect/>
          </a:stretch>
        </p:blipFill>
        <p:spPr>
          <a:xfrm>
            <a:off x="7078229" y="4595178"/>
            <a:ext cx="2065773" cy="2262825"/>
          </a:xfrm>
          <a:prstGeom prst="rect">
            <a:avLst/>
          </a:prstGeom>
        </p:spPr>
      </p:pic>
      <p:pic>
        <p:nvPicPr>
          <p:cNvPr id="6" name="Picture 5" descr="MSRL-dinner..png"/>
          <p:cNvPicPr>
            <a:picLocks noChangeAspect="1"/>
          </p:cNvPicPr>
          <p:nvPr/>
        </p:nvPicPr>
        <p:blipFill>
          <a:blip r:embed="rId2"/>
          <a:srcRect l="41435" t="34079" r="47177" b="48448"/>
          <a:stretch>
            <a:fillRect/>
          </a:stretch>
        </p:blipFill>
        <p:spPr>
          <a:xfrm>
            <a:off x="-30970" y="4615821"/>
            <a:ext cx="1966313" cy="226282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371600" y="3415672"/>
            <a:ext cx="6400800" cy="211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marL="0" indent="0" algn="ctr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457153" indent="0" algn="ctr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914305" indent="0" algn="ctr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371458" indent="0" algn="ctr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1828610" indent="0" algn="ctr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285763" indent="0" algn="ctr" defTabSz="45715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915" indent="0" algn="ctr" defTabSz="45715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68" indent="0" algn="ctr" defTabSz="45715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220" indent="0" algn="ctr" defTabSz="45715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B. Ravindran</a:t>
            </a:r>
          </a:p>
          <a:p>
            <a:endParaRPr lang="en-US" dirty="0" smtClean="0"/>
          </a:p>
          <a:p>
            <a:r>
              <a:rPr lang="en-US" sz="2000" dirty="0" smtClean="0"/>
              <a:t>Some slides borrowed from Sutton and </a:t>
            </a:r>
            <a:r>
              <a:rPr lang="en-US" sz="2000" dirty="0" err="1" smtClean="0"/>
              <a:t>Barto</a:t>
            </a:r>
            <a:r>
              <a:rPr lang="en-US" sz="20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831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</a:t>
            </a:r>
            <a:r>
              <a:rPr lang="en-US" dirty="0" smtClean="0"/>
              <a:t>-Greedy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75106" name="Picture 2" descr="C:\Users\Priyatosh\Desktop\testb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6606" y="1181992"/>
            <a:ext cx="5614978" cy="5093369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Learning Automata </a:t>
            </a:r>
            <a:r>
              <a:rPr lang="en-US" sz="2400" dirty="0" smtClean="0"/>
              <a:t>(</a:t>
            </a:r>
            <a:r>
              <a:rPr lang="en-US" sz="2400" dirty="0" err="1" smtClean="0"/>
              <a:t>Narendra</a:t>
            </a:r>
            <a:r>
              <a:rPr lang="en-US" sz="2400" dirty="0" smtClean="0"/>
              <a:t> &amp; </a:t>
            </a:r>
            <a:r>
              <a:rPr lang="en-US" sz="2400" dirty="0" err="1" smtClean="0"/>
              <a:t>Thathachar</a:t>
            </a:r>
            <a:r>
              <a:rPr lang="en-US" sz="2400" dirty="0" smtClean="0"/>
              <a:t>, 1989)</a:t>
            </a:r>
          </a:p>
          <a:p>
            <a:r>
              <a:rPr lang="en-US" dirty="0" smtClean="0"/>
              <a:t>Median Elimination </a:t>
            </a:r>
            <a:r>
              <a:rPr lang="en-US" sz="2400" dirty="0" smtClean="0"/>
              <a:t>(Even-Dar et al., 2006)</a:t>
            </a:r>
          </a:p>
          <a:p>
            <a:r>
              <a:rPr lang="en-US" dirty="0" smtClean="0"/>
              <a:t>Upper Confidence Bounds (UCB) </a:t>
            </a:r>
            <a:r>
              <a:rPr lang="en-US" sz="2400" dirty="0" smtClean="0"/>
              <a:t>(Auer et al., 1998, 2010)</a:t>
            </a:r>
          </a:p>
          <a:p>
            <a:r>
              <a:rPr lang="en-US" dirty="0" smtClean="0"/>
              <a:t>Thompson Sampling </a:t>
            </a:r>
            <a:r>
              <a:rPr lang="en-US" sz="2400" dirty="0" smtClean="0"/>
              <a:t>(</a:t>
            </a:r>
            <a:r>
              <a:rPr lang="en-US" sz="2400" dirty="0" err="1" smtClean="0"/>
              <a:t>Chappelle</a:t>
            </a:r>
            <a:r>
              <a:rPr lang="en-US" sz="2400" dirty="0" smtClean="0"/>
              <a:t> &amp; Li, 2001, </a:t>
            </a:r>
            <a:r>
              <a:rPr lang="en-US" sz="2400" dirty="0" err="1" smtClean="0"/>
              <a:t>Agrawal</a:t>
            </a:r>
            <a:r>
              <a:rPr lang="en-US" sz="2400" dirty="0" smtClean="0"/>
              <a:t> &amp; </a:t>
            </a:r>
            <a:r>
              <a:rPr lang="en-US" sz="2400" dirty="0" err="1" smtClean="0"/>
              <a:t>Goyal</a:t>
            </a:r>
            <a:r>
              <a:rPr lang="en-US" sz="2400" dirty="0" smtClean="0"/>
              <a:t>, 2012)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9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83" y="2"/>
            <a:ext cx="7890143" cy="872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</a:t>
            </a:r>
            <a:br>
              <a:rPr lang="en-US" dirty="0" smtClean="0"/>
            </a:br>
            <a:r>
              <a:rPr lang="en-US" sz="2200" dirty="0" smtClean="0"/>
              <a:t>Auer et al, ICML 1998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6477684" cy="4249696"/>
          </a:xfrm>
        </p:spPr>
        <p:txBody>
          <a:bodyPr/>
          <a:lstStyle/>
          <a:p>
            <a:r>
              <a:rPr lang="en-US" sz="2400" noProof="1" smtClean="0">
                <a:ea typeface="ＭＳ Ｐゴシック" pitchFamily="-84" charset="-128"/>
                <a:cs typeface="ＭＳ Ｐゴシック" pitchFamily="-84" charset="-128"/>
              </a:rPr>
              <a:t>Upper Confidence Bounds (UCB): The arm with the best estimate r∗ so far serves as a benchmark, and other arms are played only if the upper bound of a suitable conﬁdence interval is at least r∗</a:t>
            </a:r>
          </a:p>
          <a:p>
            <a:r>
              <a:rPr lang="en-US" sz="2400" noProof="1" smtClean="0">
                <a:ea typeface="ＭＳ Ｐゴシック" pitchFamily="-84" charset="-128"/>
                <a:cs typeface="ＭＳ Ｐゴシック" pitchFamily="-84" charset="-128"/>
              </a:rPr>
              <a:t>Simplest Approach – Be greedy with respect to upper confidence bounds</a:t>
            </a:r>
          </a:p>
          <a:p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363978" y="2083276"/>
            <a:ext cx="722160" cy="1937533"/>
            <a:chOff x="7912500" y="2265028"/>
            <a:chExt cx="375527" cy="1218307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8103757" y="2265028"/>
              <a:ext cx="0" cy="42898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101681" y="3000841"/>
              <a:ext cx="0" cy="48249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8073126" y="2836677"/>
              <a:ext cx="45719" cy="45719"/>
            </a:xfrm>
            <a:prstGeom prst="ellips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912500" y="2282187"/>
              <a:ext cx="36043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927588" y="3464127"/>
              <a:ext cx="36043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760798" y="2425181"/>
            <a:ext cx="679637" cy="2033528"/>
            <a:chOff x="7912500" y="2265028"/>
            <a:chExt cx="375527" cy="121830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8103757" y="2265028"/>
              <a:ext cx="0" cy="4289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101681" y="3000841"/>
              <a:ext cx="0" cy="4824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8073126" y="2836677"/>
              <a:ext cx="45719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7912500" y="2282187"/>
              <a:ext cx="3604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927588" y="3464127"/>
              <a:ext cx="3604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8146726" y="1921843"/>
            <a:ext cx="729600" cy="3289159"/>
            <a:chOff x="7912500" y="2265028"/>
            <a:chExt cx="375527" cy="1218307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8103757" y="2265028"/>
              <a:ext cx="0" cy="428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101681" y="3000841"/>
              <a:ext cx="0" cy="4824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8073126" y="2836677"/>
              <a:ext cx="45719" cy="45719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912500" y="2282187"/>
              <a:ext cx="36043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927588" y="3464127"/>
              <a:ext cx="36043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766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79" y="2"/>
            <a:ext cx="7890143" cy="872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</a:t>
            </a:r>
            <a:br>
              <a:rPr lang="en-US" dirty="0" smtClean="0"/>
            </a:br>
            <a:r>
              <a:rPr lang="en-US" sz="2200" dirty="0" smtClean="0"/>
              <a:t>Auer et al, ICML 1998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8231040" cy="2167701"/>
          </a:xfrm>
        </p:spPr>
        <p:txBody>
          <a:bodyPr/>
          <a:lstStyle/>
          <a:p>
            <a:r>
              <a:rPr lang="en-US" sz="2400" noProof="1" smtClean="0">
                <a:ea typeface="ＭＳ Ｐゴシック" pitchFamily="-84" charset="-128"/>
                <a:cs typeface="ＭＳ Ｐゴシック" pitchFamily="-84" charset="-128"/>
              </a:rPr>
              <a:t>Sub-optimal arm </a:t>
            </a:r>
            <a:r>
              <a:rPr lang="en-US" sz="2400" i="1" noProof="1" smtClean="0">
                <a:ea typeface="ＭＳ Ｐゴシック" pitchFamily="-84" charset="-128"/>
                <a:cs typeface="ＭＳ Ｐゴシック" pitchFamily="-84" charset="-128"/>
              </a:rPr>
              <a:t>j</a:t>
            </a:r>
            <a:r>
              <a:rPr lang="en-US" sz="2400" noProof="1" smtClean="0">
                <a:ea typeface="ＭＳ Ｐゴシック" pitchFamily="-84" charset="-128"/>
                <a:cs typeface="ＭＳ Ｐゴシック" pitchFamily="-84" charset="-128"/>
              </a:rPr>
              <a:t> played fewer than (</a:t>
            </a:r>
            <a:r>
              <a:rPr lang="en-US" sz="2400" i="1" noProof="1" smtClean="0">
                <a:ea typeface="ＭＳ Ｐゴシック" pitchFamily="-84" charset="-128"/>
                <a:cs typeface="ＭＳ Ｐゴシック" pitchFamily="-84" charset="-128"/>
              </a:rPr>
              <a:t>8/Δ</a:t>
            </a:r>
            <a:r>
              <a:rPr lang="en-US" sz="2400" i="1" baseline="-25000" noProof="1" smtClean="0">
                <a:ea typeface="ＭＳ Ｐゴシック" pitchFamily="-84" charset="-128"/>
                <a:cs typeface="ＭＳ Ｐゴシック" pitchFamily="-84" charset="-128"/>
              </a:rPr>
              <a:t>j</a:t>
            </a:r>
            <a:r>
              <a:rPr lang="en-US" sz="2400" i="1" noProof="1" smtClean="0">
                <a:ea typeface="ＭＳ Ｐゴシック" pitchFamily="-84" charset="-128"/>
                <a:cs typeface="ＭＳ Ｐゴシック" pitchFamily="-84" charset="-128"/>
              </a:rPr>
              <a:t> ) ln n </a:t>
            </a:r>
            <a:r>
              <a:rPr lang="en-US" sz="2400" noProof="1" smtClean="0">
                <a:ea typeface="ＭＳ Ｐゴシック" pitchFamily="-84" charset="-128"/>
                <a:cs typeface="ＭＳ Ｐゴシック" pitchFamily="-84" charset="-128"/>
              </a:rPr>
              <a:t>times</a:t>
            </a:r>
          </a:p>
          <a:p>
            <a:pPr lvl="1"/>
            <a:r>
              <a:rPr lang="en-US" sz="2000" noProof="1" smtClean="0">
                <a:ea typeface="ＭＳ Ｐゴシック" pitchFamily="-84" charset="-128"/>
                <a:cs typeface="ＭＳ Ｐゴシック" pitchFamily="-84" charset="-128"/>
              </a:rPr>
              <a:t>Further </a:t>
            </a:r>
            <a:r>
              <a:rPr lang="en-US" sz="2000" noProof="1" smtClean="0">
                <a:ea typeface="ＭＳ Ｐゴシック" pitchFamily="-84" charset="-128"/>
                <a:cs typeface="ＭＳ Ｐゴシック" pitchFamily="-84" charset="-128"/>
              </a:rPr>
              <a:t>improvements </a:t>
            </a:r>
            <a:r>
              <a:rPr lang="en-US" sz="2000" noProof="1" smtClean="0">
                <a:ea typeface="ＭＳ Ｐゴシック" pitchFamily="-84" charset="-128"/>
                <a:cs typeface="ＭＳ Ｐゴシック" pitchFamily="-84" charset="-128"/>
              </a:rPr>
              <a:t>focus on reducing the constants</a:t>
            </a:r>
          </a:p>
          <a:p>
            <a:endParaRPr lang="en-US" dirty="0"/>
          </a:p>
        </p:txBody>
      </p:sp>
      <p:pic>
        <p:nvPicPr>
          <p:cNvPr id="4" name="Picture 3" descr="UCB.pdf (page 3 of 22).jpg"/>
          <p:cNvPicPr>
            <a:picLocks noChangeAspect="1"/>
          </p:cNvPicPr>
          <p:nvPr/>
        </p:nvPicPr>
        <p:blipFill>
          <a:blip r:embed="rId2">
            <a:biLevel thresh="50000"/>
          </a:blip>
          <a:srcRect t="9141"/>
          <a:stretch>
            <a:fillRect/>
          </a:stretch>
        </p:blipFill>
        <p:spPr>
          <a:xfrm>
            <a:off x="797379" y="2804604"/>
            <a:ext cx="7760691" cy="2938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4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Bandits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ads for different users</a:t>
            </a:r>
          </a:p>
          <a:p>
            <a:pPr lvl="1"/>
            <a:r>
              <a:rPr lang="en-US" dirty="0" smtClean="0"/>
              <a:t>One bandit for each user!</a:t>
            </a:r>
          </a:p>
          <a:p>
            <a:r>
              <a:rPr lang="en-US" dirty="0" smtClean="0"/>
              <a:t>Hard to train</a:t>
            </a:r>
          </a:p>
          <a:p>
            <a:pPr lvl="1"/>
            <a:r>
              <a:rPr lang="en-US" dirty="0" smtClean="0"/>
              <a:t>Need several rounds of experience with same user</a:t>
            </a:r>
          </a:p>
          <a:p>
            <a:pPr lvl="1"/>
            <a:r>
              <a:rPr lang="en-US" dirty="0" smtClean="0"/>
              <a:t>Typically users share features </a:t>
            </a:r>
          </a:p>
          <a:p>
            <a:pPr lvl="2"/>
            <a:r>
              <a:rPr lang="en-US" dirty="0" smtClean="0"/>
              <a:t>Demographic</a:t>
            </a:r>
          </a:p>
          <a:p>
            <a:pPr lvl="2"/>
            <a:r>
              <a:rPr lang="en-US" dirty="0" smtClean="0"/>
              <a:t>Browsing history</a:t>
            </a:r>
          </a:p>
          <a:p>
            <a:pPr lvl="2"/>
            <a:r>
              <a:rPr lang="en-US" dirty="0" smtClean="0"/>
              <a:t>Location, etc.</a:t>
            </a:r>
          </a:p>
          <a:p>
            <a:pPr lvl="1"/>
            <a:r>
              <a:rPr lang="en-US" dirty="0" smtClean="0"/>
              <a:t>“Arms” share features too!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Bandits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Assume that each user is represented by a set of features</a:t>
            </a:r>
          </a:p>
          <a:p>
            <a:pPr lvl="1"/>
            <a:r>
              <a:rPr lang="en-US" dirty="0" smtClean="0"/>
              <a:t>Can be joint features of user and arm</a:t>
            </a:r>
          </a:p>
          <a:p>
            <a:r>
              <a:rPr lang="en-US" dirty="0" smtClean="0"/>
              <a:t>The “statistic” used for choosing arms is now dependent on these features</a:t>
            </a:r>
          </a:p>
          <a:p>
            <a:r>
              <a:rPr lang="en-US" dirty="0" smtClean="0"/>
              <a:t>Simplest case is to consider that for each feature combination you have a different bandit and once a choice is made there is a stochastic transition to another bandit</a:t>
            </a:r>
          </a:p>
          <a:p>
            <a:pPr lvl="1"/>
            <a:r>
              <a:rPr lang="en-US" dirty="0" smtClean="0"/>
              <a:t>Earlier work on associative bandits</a:t>
            </a:r>
          </a:p>
          <a:p>
            <a:pPr lvl="1"/>
            <a:r>
              <a:rPr lang="en-US" dirty="0" smtClean="0"/>
              <a:t>Typically use a small number of </a:t>
            </a:r>
            <a:r>
              <a:rPr lang="en-US" i="1" dirty="0" smtClean="0"/>
              <a:t>states</a:t>
            </a:r>
            <a:r>
              <a:rPr lang="en-US" dirty="0" smtClean="0"/>
              <a:t> to encode features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9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79" y="46282"/>
            <a:ext cx="7890143" cy="87273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LinUCB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200" dirty="0" smtClean="0"/>
              <a:t>Li et al., WWW10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One of the more popular contextual bandit algorithms</a:t>
            </a:r>
          </a:p>
          <a:p>
            <a:r>
              <a:rPr lang="en-US" i="1" dirty="0" smtClean="0"/>
              <a:t>Predicted expected reward</a:t>
            </a:r>
            <a:r>
              <a:rPr lang="en-US" dirty="0" smtClean="0"/>
              <a:t> assumed to be a linear function of the features</a:t>
            </a:r>
          </a:p>
          <a:p>
            <a:pPr lvl="1"/>
            <a:r>
              <a:rPr lang="en-US" dirty="0" smtClean="0"/>
              <a:t>Use ridge regression to fit parameters</a:t>
            </a:r>
          </a:p>
          <a:p>
            <a:pPr lvl="1"/>
            <a:r>
              <a:rPr lang="en-US" dirty="0" smtClean="0"/>
              <a:t>Can derive upper confidence bounds for the regression fit</a:t>
            </a:r>
          </a:p>
          <a:p>
            <a:pPr lvl="1"/>
            <a:r>
              <a:rPr lang="en-US" dirty="0" smtClean="0"/>
              <a:t>Use UCB like action selection</a:t>
            </a:r>
          </a:p>
          <a:p>
            <a:pPr lvl="1"/>
            <a:r>
              <a:rPr lang="en-US" dirty="0" smtClean="0"/>
              <a:t>Gives better performance with lesser “training” data</a:t>
            </a:r>
          </a:p>
          <a:p>
            <a:r>
              <a:rPr lang="en-US" dirty="0" smtClean="0"/>
              <a:t>Variants: Do not share parameters across arms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7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</a:t>
            </a:r>
            <a:r>
              <a:rPr lang="en-US" dirty="0" err="1" smtClean="0"/>
              <a:t>CTRs</a:t>
            </a:r>
            <a:endParaRPr lang="en-US" dirty="0"/>
          </a:p>
        </p:txBody>
      </p:sp>
      <p:pic>
        <p:nvPicPr>
          <p:cNvPr id="4" name="Picture 3" descr="www.research.rutgers.edu_~lihong_pub_Li10Contextual.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59" y="1586925"/>
            <a:ext cx="7763842" cy="4477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5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8231040" cy="49325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More powerful </a:t>
            </a:r>
            <a:r>
              <a:rPr lang="en-US" dirty="0" smtClean="0"/>
              <a:t>approximations/sampling</a:t>
            </a:r>
            <a:endParaRPr lang="en-US" dirty="0" smtClean="0"/>
          </a:p>
          <a:p>
            <a:pPr lvl="1"/>
            <a:r>
              <a:rPr lang="en-US" dirty="0" smtClean="0"/>
              <a:t>GP-UCB, </a:t>
            </a:r>
            <a:r>
              <a:rPr lang="en-US" sz="2200" dirty="0" err="1" smtClean="0"/>
              <a:t>Srinivas</a:t>
            </a:r>
            <a:r>
              <a:rPr lang="en-US" sz="2200" dirty="0" smtClean="0"/>
              <a:t> et al., ICML 2010</a:t>
            </a:r>
          </a:p>
          <a:p>
            <a:pPr lvl="1"/>
            <a:r>
              <a:rPr lang="en-US" sz="2811" dirty="0" smtClean="0"/>
              <a:t>Thomson Sampling for linear contextual bandits, </a:t>
            </a:r>
            <a:r>
              <a:rPr lang="en-US" sz="2162" dirty="0" err="1" smtClean="0"/>
              <a:t>Agrawal</a:t>
            </a:r>
            <a:r>
              <a:rPr lang="en-US" sz="2162" dirty="0" smtClean="0"/>
              <a:t> &amp; </a:t>
            </a:r>
            <a:r>
              <a:rPr lang="en-US" sz="2162" dirty="0" err="1" smtClean="0"/>
              <a:t>Goyal</a:t>
            </a:r>
            <a:r>
              <a:rPr lang="en-US" sz="2162" dirty="0" smtClean="0"/>
              <a:t>, ICML 2013</a:t>
            </a:r>
          </a:p>
          <a:p>
            <a:r>
              <a:rPr lang="en-US" dirty="0" smtClean="0"/>
              <a:t>Complex Dependencies </a:t>
            </a:r>
          </a:p>
          <a:p>
            <a:pPr lvl="1"/>
            <a:r>
              <a:rPr lang="en-US" dirty="0" smtClean="0"/>
              <a:t>Multi</a:t>
            </a:r>
            <a:r>
              <a:rPr lang="en-US" dirty="0" smtClean="0"/>
              <a:t>-slot </a:t>
            </a:r>
            <a:r>
              <a:rPr lang="en-US" dirty="0" smtClean="0"/>
              <a:t>bandits</a:t>
            </a:r>
          </a:p>
          <a:p>
            <a:pPr lvl="1"/>
            <a:r>
              <a:rPr lang="en-US" dirty="0" smtClean="0"/>
              <a:t>Budget Restrictions</a:t>
            </a:r>
          </a:p>
          <a:p>
            <a:pPr lvl="1"/>
            <a:r>
              <a:rPr lang="en-US" dirty="0" smtClean="0"/>
              <a:t>Adversarial Bandits</a:t>
            </a:r>
            <a:endParaRPr lang="en-US" dirty="0" smtClean="0"/>
          </a:p>
          <a:p>
            <a:r>
              <a:rPr lang="en-US" dirty="0" smtClean="0"/>
              <a:t>Extensions to </a:t>
            </a:r>
            <a:r>
              <a:rPr lang="en-US" i="1" dirty="0" smtClean="0"/>
              <a:t>full</a:t>
            </a:r>
            <a:r>
              <a:rPr lang="en-US" dirty="0" smtClean="0"/>
              <a:t> reinforcement learning problem</a:t>
            </a:r>
          </a:p>
          <a:p>
            <a:pPr lvl="1"/>
            <a:r>
              <a:rPr lang="en-US" dirty="0" smtClean="0"/>
              <a:t>PAC MDP </a:t>
            </a:r>
            <a:r>
              <a:rPr lang="en-US" sz="2162" dirty="0" smtClean="0"/>
              <a:t>Littman et al.</a:t>
            </a:r>
          </a:p>
          <a:p>
            <a:pPr lvl="1"/>
            <a:r>
              <a:rPr lang="en-US" dirty="0" smtClean="0"/>
              <a:t>Optimal exploration </a:t>
            </a:r>
            <a:r>
              <a:rPr lang="en-US" sz="2162" dirty="0" smtClean="0"/>
              <a:t>Auer et al</a:t>
            </a:r>
            <a:r>
              <a:rPr lang="en-US" sz="2162" dirty="0" smtClean="0"/>
              <a:t>.</a:t>
            </a:r>
            <a:endParaRPr lang="en-US" sz="2162" dirty="0"/>
          </a:p>
          <a:p>
            <a:pPr lvl="1"/>
            <a:r>
              <a:rPr lang="en-US" dirty="0" smtClean="0"/>
              <a:t>Exploration Bonus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7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ICML 2011 Tutorial on Bandits</a:t>
            </a:r>
          </a:p>
          <a:p>
            <a:pPr lvl="1">
              <a:buNone/>
            </a:pPr>
            <a:r>
              <a:rPr lang="en-US" sz="2000" dirty="0" smtClean="0">
                <a:hlinkClick r:id="rId2"/>
              </a:rPr>
              <a:t>https://sites.google.com/site/banditstutorial/</a:t>
            </a:r>
            <a:endParaRPr lang="en-US" sz="2000" dirty="0" smtClean="0"/>
          </a:p>
          <a:p>
            <a:r>
              <a:rPr lang="en-US" sz="2400" dirty="0" smtClean="0"/>
              <a:t>ICML 2010 and KDD 2010 Tutorial on Learning through exploration</a:t>
            </a:r>
          </a:p>
          <a:p>
            <a:pPr lvl="1">
              <a:buNone/>
            </a:pPr>
            <a:r>
              <a:rPr lang="en-US" sz="2000" dirty="0" smtClean="0">
                <a:hlinkClick r:id="rId3"/>
              </a:rPr>
              <a:t>http://hunch.net/~exploration_learning/</a:t>
            </a:r>
            <a:endParaRPr lang="en-US" sz="2000" dirty="0" smtClean="0"/>
          </a:p>
          <a:p>
            <a:r>
              <a:rPr lang="en-US" sz="2400" dirty="0" smtClean="0"/>
              <a:t>ICML 2011 Tutorial on Large Scale Recommender Systems</a:t>
            </a:r>
          </a:p>
          <a:p>
            <a:pPr lvl="1">
              <a:buNone/>
            </a:pPr>
            <a:r>
              <a:rPr lang="en-US" sz="1800" dirty="0" smtClean="0">
                <a:hlinkClick r:id="rId4"/>
              </a:rPr>
              <a:t>http://pages.cs.wisc.edu/~beechung/icml11-tutorial/</a:t>
            </a:r>
            <a:endParaRPr lang="en-US" sz="1800" dirty="0" smtClean="0"/>
          </a:p>
          <a:p>
            <a:pPr lvl="1"/>
            <a:r>
              <a:rPr lang="en-US" sz="1800" dirty="0" smtClean="0"/>
              <a:t>Some coverage of bandits for recommender systems</a:t>
            </a:r>
          </a:p>
          <a:p>
            <a:pPr lvl="1">
              <a:buNone/>
            </a:pP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E5C3-EE9B-B840-BC1E-65A030B2297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6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to Control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Familiar models of machine learning</a:t>
            </a:r>
          </a:p>
          <a:p>
            <a:pPr lvl="1"/>
            <a:r>
              <a:rPr lang="en-US" sz="2400" dirty="0" smtClean="0"/>
              <a:t>Supervised and unsupervised</a:t>
            </a:r>
          </a:p>
          <a:p>
            <a:pPr lvl="1"/>
            <a:r>
              <a:rPr lang="en-US" sz="2400" dirty="0" smtClean="0"/>
              <a:t>Learning </a:t>
            </a:r>
            <a:r>
              <a:rPr lang="en-US" sz="2400" dirty="0" smtClean="0"/>
              <a:t>from </a:t>
            </a:r>
            <a:r>
              <a:rPr lang="en-US" sz="2400" dirty="0" smtClean="0"/>
              <a:t>data</a:t>
            </a:r>
            <a:endParaRPr lang="en-US" sz="2400" dirty="0" smtClean="0"/>
          </a:p>
          <a:p>
            <a:pPr lvl="1"/>
            <a:endParaRPr lang="en-US" sz="2400" dirty="0"/>
          </a:p>
          <a:p>
            <a:r>
              <a:rPr lang="en-US" sz="2800" dirty="0"/>
              <a:t>How did you learn to cycle?</a:t>
            </a:r>
          </a:p>
          <a:p>
            <a:pPr lvl="1"/>
            <a:r>
              <a:rPr lang="en-US" sz="2400" dirty="0" smtClean="0"/>
              <a:t>Not from Data!</a:t>
            </a:r>
            <a:endParaRPr lang="en-US" sz="2400" dirty="0"/>
          </a:p>
          <a:p>
            <a:pPr lvl="1"/>
            <a:r>
              <a:rPr lang="en-US" sz="2400" dirty="0"/>
              <a:t>Trial and error!</a:t>
            </a:r>
          </a:p>
          <a:p>
            <a:pPr lvl="1"/>
            <a:r>
              <a:rPr lang="en-US" sz="2400" dirty="0"/>
              <a:t>Falling down </a:t>
            </a:r>
            <a:r>
              <a:rPr lang="en-US" sz="2400" dirty="0" smtClean="0"/>
              <a:t>hurts</a:t>
            </a:r>
            <a:r>
              <a:rPr lang="en-US" sz="2400" dirty="0"/>
              <a:t>!</a:t>
            </a:r>
            <a:endParaRPr lang="en-US" sz="2400" dirty="0" smtClean="0"/>
          </a:p>
          <a:p>
            <a:r>
              <a:rPr lang="en-US" sz="2800" dirty="0" smtClean="0"/>
              <a:t>Walking, Talking, etc</a:t>
            </a:r>
            <a:r>
              <a:rPr lang="en-US" sz="2800" dirty="0"/>
              <a:t>.</a:t>
            </a:r>
          </a:p>
          <a:p>
            <a:pPr lvl="1"/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605-F157-8043-8C1D-75944CA7EFE7}" type="slidenum">
              <a:rPr lang="en-US"/>
              <a:pPr/>
              <a:t>3</a:t>
            </a:fld>
            <a:endParaRPr lang="en-US"/>
          </a:p>
        </p:txBody>
      </p:sp>
      <p:pic>
        <p:nvPicPr>
          <p:cNvPr id="7" name="Picture 6" descr="j014902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8925" y="3643013"/>
            <a:ext cx="3130205" cy="208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9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7A96-F226-3346-B387-8762849BE76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RL Framework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094715"/>
            <a:ext cx="8153400" cy="2057400"/>
          </a:xfrm>
        </p:spPr>
        <p:txBody>
          <a:bodyPr/>
          <a:lstStyle/>
          <a:p>
            <a:r>
              <a:rPr lang="en-US" sz="2800" dirty="0" smtClean="0"/>
              <a:t>Learn from close interaction</a:t>
            </a:r>
          </a:p>
          <a:p>
            <a:r>
              <a:rPr lang="en-US" sz="2800" dirty="0" smtClean="0"/>
              <a:t>Stochastic environment</a:t>
            </a:r>
          </a:p>
          <a:p>
            <a:r>
              <a:rPr lang="en-US" sz="2800" dirty="0" smtClean="0"/>
              <a:t>Noisy delayed scalar evaluation</a:t>
            </a:r>
          </a:p>
          <a:p>
            <a:r>
              <a:rPr lang="en-US" sz="2800" dirty="0" smtClean="0"/>
              <a:t>Maximize a measure of long term performance</a:t>
            </a:r>
            <a:endParaRPr lang="en-US" sz="2800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644900" y="1576388"/>
            <a:ext cx="1981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>
                <a:latin typeface="Tahoma" pitchFamily="-84" charset="0"/>
              </a:rPr>
              <a:t>Environment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657600" y="3100388"/>
            <a:ext cx="1981200" cy="762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114800" y="32527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Tahoma" pitchFamily="-84" charset="0"/>
              </a:rPr>
              <a:t>Agent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638800" y="1871663"/>
            <a:ext cx="1371600" cy="1600200"/>
            <a:chOff x="3552" y="1440"/>
            <a:chExt cx="864" cy="1008"/>
          </a:xfrm>
        </p:grpSpPr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3552" y="2448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3" name="Line 9"/>
            <p:cNvSpPr>
              <a:spLocks noChangeShapeType="1"/>
            </p:cNvSpPr>
            <p:nvPr/>
          </p:nvSpPr>
          <p:spPr bwMode="auto">
            <a:xfrm flipV="1">
              <a:off x="4416" y="144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 flipH="1">
              <a:off x="3552" y="1440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3744" y="2208"/>
              <a:ext cx="5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ahoma" pitchFamily="-84" charset="0"/>
                </a:rPr>
                <a:t>Action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124075" y="1855788"/>
            <a:ext cx="1533525" cy="1600200"/>
            <a:chOff x="1338" y="1424"/>
            <a:chExt cx="966" cy="1008"/>
          </a:xfrm>
        </p:grpSpPr>
        <p:sp>
          <p:nvSpPr>
            <p:cNvPr id="6157" name="Line 13"/>
            <p:cNvSpPr>
              <a:spLocks noChangeShapeType="1"/>
            </p:cNvSpPr>
            <p:nvPr/>
          </p:nvSpPr>
          <p:spPr bwMode="auto">
            <a:xfrm flipH="1">
              <a:off x="1344" y="1424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>
              <a:off x="1344" y="1424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338" y="243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0" name="Text Box 16"/>
            <p:cNvSpPr txBox="1">
              <a:spLocks noChangeArrowheads="1"/>
            </p:cNvSpPr>
            <p:nvPr/>
          </p:nvSpPr>
          <p:spPr bwMode="auto">
            <a:xfrm>
              <a:off x="1632" y="2192"/>
              <a:ext cx="4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ahoma" pitchFamily="-84" charset="0"/>
                </a:rPr>
                <a:t>State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340100" y="2262188"/>
            <a:ext cx="1295400" cy="838200"/>
            <a:chOff x="2112" y="1680"/>
            <a:chExt cx="816" cy="528"/>
          </a:xfrm>
        </p:grpSpPr>
        <p:sp>
          <p:nvSpPr>
            <p:cNvPr id="6162" name="Line 18"/>
            <p:cNvSpPr>
              <a:spLocks noChangeShapeType="1"/>
            </p:cNvSpPr>
            <p:nvPr/>
          </p:nvSpPr>
          <p:spPr bwMode="auto">
            <a:xfrm>
              <a:off x="2928" y="1680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112" y="1776"/>
              <a:ext cx="76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ahoma" pitchFamily="-84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78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1728" y="275070"/>
            <a:ext cx="8231040" cy="872732"/>
          </a:xfrm>
        </p:spPr>
        <p:txBody>
          <a:bodyPr/>
          <a:lstStyle/>
          <a:p>
            <a:r>
              <a:rPr lang="en-US" dirty="0" smtClean="0"/>
              <a:t>The Agent-Environment Interface</a:t>
            </a:r>
            <a:endParaRPr lang="en-US" dirty="0"/>
          </a:p>
        </p:txBody>
      </p:sp>
      <p:sp>
        <p:nvSpPr>
          <p:cNvPr id="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8CF2-4E35-D946-9FED-1D16EE16091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1595200"/>
            <a:ext cx="5462588" cy="1905000"/>
          </a:xfrm>
          <a:prstGeom prst="rect">
            <a:avLst/>
          </a:prstGeom>
          <a:noFill/>
        </p:spPr>
      </p:pic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1812925" y="3665590"/>
          <a:ext cx="6519863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5" imgW="4127500" imgH="1117600" progId="Equation.3">
                  <p:embed/>
                </p:oleObj>
              </mc:Choice>
              <mc:Fallback>
                <p:oleObj name="Equation" r:id="rId5" imgW="4127500" imgH="111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3665590"/>
                        <a:ext cx="6519863" cy="176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95400" y="5542110"/>
            <a:ext cx="6738938" cy="639763"/>
            <a:chOff x="576" y="3533"/>
            <a:chExt cx="4245" cy="403"/>
          </a:xfrm>
        </p:grpSpPr>
        <p:sp>
          <p:nvSpPr>
            <p:cNvPr id="14342" name="Rectangle 6"/>
            <p:cNvSpPr>
              <a:spLocks noChangeArrowheads="1"/>
            </p:cNvSpPr>
            <p:nvPr/>
          </p:nvSpPr>
          <p:spPr bwMode="auto">
            <a:xfrm>
              <a:off x="1617" y="3803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2732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44" name="Oval 8"/>
            <p:cNvSpPr>
              <a:spLocks noChangeArrowheads="1"/>
            </p:cNvSpPr>
            <p:nvPr/>
          </p:nvSpPr>
          <p:spPr bwMode="auto">
            <a:xfrm>
              <a:off x="3673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45" name="Oval 9"/>
            <p:cNvSpPr>
              <a:spLocks noChangeArrowheads="1"/>
            </p:cNvSpPr>
            <p:nvPr/>
          </p:nvSpPr>
          <p:spPr bwMode="auto">
            <a:xfrm>
              <a:off x="1178" y="3585"/>
              <a:ext cx="336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>
              <a:off x="1521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47" name="Oval 11"/>
            <p:cNvSpPr>
              <a:spLocks noChangeArrowheads="1"/>
            </p:cNvSpPr>
            <p:nvPr/>
          </p:nvSpPr>
          <p:spPr bwMode="auto">
            <a:xfrm>
              <a:off x="1784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48" name="Oval 12"/>
            <p:cNvSpPr>
              <a:spLocks noChangeArrowheads="1"/>
            </p:cNvSpPr>
            <p:nvPr/>
          </p:nvSpPr>
          <p:spPr bwMode="auto">
            <a:xfrm>
              <a:off x="2119" y="3585"/>
              <a:ext cx="336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>
              <a:off x="2462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50" name="Oval 14"/>
            <p:cNvSpPr>
              <a:spLocks noChangeArrowheads="1"/>
            </p:cNvSpPr>
            <p:nvPr/>
          </p:nvSpPr>
          <p:spPr bwMode="auto">
            <a:xfrm>
              <a:off x="3060" y="3585"/>
              <a:ext cx="335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51" name="Oval 15"/>
            <p:cNvSpPr>
              <a:spLocks noChangeArrowheads="1"/>
            </p:cNvSpPr>
            <p:nvPr/>
          </p:nvSpPr>
          <p:spPr bwMode="auto">
            <a:xfrm>
              <a:off x="4001" y="3585"/>
              <a:ext cx="335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>
              <a:off x="3402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H="1">
              <a:off x="961" y="3750"/>
              <a:ext cx="21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54" name="Rectangle 18"/>
            <p:cNvSpPr>
              <a:spLocks noChangeArrowheads="1"/>
            </p:cNvSpPr>
            <p:nvPr/>
          </p:nvSpPr>
          <p:spPr bwMode="auto">
            <a:xfrm>
              <a:off x="576" y="3582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14355" name="Rectangle 19"/>
            <p:cNvSpPr>
              <a:spLocks noChangeArrowheads="1"/>
            </p:cNvSpPr>
            <p:nvPr/>
          </p:nvSpPr>
          <p:spPr bwMode="auto">
            <a:xfrm>
              <a:off x="1287" y="3666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4356" name="Rectangle 20"/>
            <p:cNvSpPr>
              <a:spLocks noChangeArrowheads="1"/>
            </p:cNvSpPr>
            <p:nvPr/>
          </p:nvSpPr>
          <p:spPr bwMode="auto">
            <a:xfrm>
              <a:off x="1344" y="3744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14357" name="Rectangle 21"/>
            <p:cNvSpPr>
              <a:spLocks noChangeArrowheads="1"/>
            </p:cNvSpPr>
            <p:nvPr/>
          </p:nvSpPr>
          <p:spPr bwMode="auto">
            <a:xfrm>
              <a:off x="1553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4358" name="Rectangle 22"/>
            <p:cNvSpPr>
              <a:spLocks noChangeArrowheads="1"/>
            </p:cNvSpPr>
            <p:nvPr/>
          </p:nvSpPr>
          <p:spPr bwMode="auto">
            <a:xfrm>
              <a:off x="1845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4359" name="Rectangle 23"/>
            <p:cNvSpPr>
              <a:spLocks noChangeArrowheads="1"/>
            </p:cNvSpPr>
            <p:nvPr/>
          </p:nvSpPr>
          <p:spPr bwMode="auto">
            <a:xfrm>
              <a:off x="1902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+1</a:t>
              </a:r>
            </a:p>
          </p:txBody>
        </p:sp>
        <p:sp>
          <p:nvSpPr>
            <p:cNvPr id="14360" name="Rectangle 24"/>
            <p:cNvSpPr>
              <a:spLocks noChangeArrowheads="1"/>
            </p:cNvSpPr>
            <p:nvPr/>
          </p:nvSpPr>
          <p:spPr bwMode="auto">
            <a:xfrm>
              <a:off x="2160" y="3630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4361" name="Rectangle 25"/>
            <p:cNvSpPr>
              <a:spLocks noChangeArrowheads="1"/>
            </p:cNvSpPr>
            <p:nvPr/>
          </p:nvSpPr>
          <p:spPr bwMode="auto">
            <a:xfrm>
              <a:off x="2217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+1</a:t>
              </a:r>
            </a:p>
          </p:txBody>
        </p:sp>
        <p:sp>
          <p:nvSpPr>
            <p:cNvPr id="14362" name="Rectangle 26"/>
            <p:cNvSpPr>
              <a:spLocks noChangeArrowheads="1"/>
            </p:cNvSpPr>
            <p:nvPr/>
          </p:nvSpPr>
          <p:spPr bwMode="auto">
            <a:xfrm>
              <a:off x="2522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+1</a:t>
              </a:r>
            </a:p>
          </p:txBody>
        </p:sp>
        <p:sp>
          <p:nvSpPr>
            <p:cNvPr id="14363" name="Rectangle 27"/>
            <p:cNvSpPr>
              <a:spLocks noChangeArrowheads="1"/>
            </p:cNvSpPr>
            <p:nvPr/>
          </p:nvSpPr>
          <p:spPr bwMode="auto">
            <a:xfrm>
              <a:off x="2458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4364" name="Rectangle 28"/>
            <p:cNvSpPr>
              <a:spLocks noChangeArrowheads="1"/>
            </p:cNvSpPr>
            <p:nvPr/>
          </p:nvSpPr>
          <p:spPr bwMode="auto">
            <a:xfrm>
              <a:off x="2757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4365" name="Rectangle 29"/>
            <p:cNvSpPr>
              <a:spLocks noChangeArrowheads="1"/>
            </p:cNvSpPr>
            <p:nvPr/>
          </p:nvSpPr>
          <p:spPr bwMode="auto">
            <a:xfrm>
              <a:off x="2814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14366" name="Rectangle 30"/>
            <p:cNvSpPr>
              <a:spLocks noChangeArrowheads="1"/>
            </p:cNvSpPr>
            <p:nvPr/>
          </p:nvSpPr>
          <p:spPr bwMode="auto">
            <a:xfrm>
              <a:off x="3092" y="3629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4367" name="Rectangle 31"/>
            <p:cNvSpPr>
              <a:spLocks noChangeArrowheads="1"/>
            </p:cNvSpPr>
            <p:nvPr/>
          </p:nvSpPr>
          <p:spPr bwMode="auto">
            <a:xfrm>
              <a:off x="315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+2</a:t>
              </a:r>
            </a:p>
          </p:txBody>
        </p:sp>
        <p:sp>
          <p:nvSpPr>
            <p:cNvPr id="14368" name="Rectangle 32"/>
            <p:cNvSpPr>
              <a:spLocks noChangeArrowheads="1"/>
            </p:cNvSpPr>
            <p:nvPr/>
          </p:nvSpPr>
          <p:spPr bwMode="auto">
            <a:xfrm>
              <a:off x="3486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14369" name="Rectangle 33"/>
            <p:cNvSpPr>
              <a:spLocks noChangeArrowheads="1"/>
            </p:cNvSpPr>
            <p:nvPr/>
          </p:nvSpPr>
          <p:spPr bwMode="auto">
            <a:xfrm>
              <a:off x="3422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4370" name="Rectangle 34"/>
            <p:cNvSpPr>
              <a:spLocks noChangeArrowheads="1"/>
            </p:cNvSpPr>
            <p:nvPr/>
          </p:nvSpPr>
          <p:spPr bwMode="auto">
            <a:xfrm>
              <a:off x="3696" y="3552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4371" name="Rectangle 35"/>
            <p:cNvSpPr>
              <a:spLocks noChangeArrowheads="1"/>
            </p:cNvSpPr>
            <p:nvPr/>
          </p:nvSpPr>
          <p:spPr bwMode="auto">
            <a:xfrm>
              <a:off x="3753" y="3630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14372" name="Rectangle 36"/>
            <p:cNvSpPr>
              <a:spLocks noChangeArrowheads="1"/>
            </p:cNvSpPr>
            <p:nvPr/>
          </p:nvSpPr>
          <p:spPr bwMode="auto">
            <a:xfrm>
              <a:off x="4053" y="3631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4373" name="Rectangle 37"/>
            <p:cNvSpPr>
              <a:spLocks noChangeArrowheads="1"/>
            </p:cNvSpPr>
            <p:nvPr/>
          </p:nvSpPr>
          <p:spPr bwMode="auto">
            <a:xfrm>
              <a:off x="411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+3</a:t>
              </a:r>
            </a:p>
          </p:txBody>
        </p:sp>
        <p:sp>
          <p:nvSpPr>
            <p:cNvPr id="14374" name="Line 38"/>
            <p:cNvSpPr>
              <a:spLocks noChangeShapeType="1"/>
            </p:cNvSpPr>
            <p:nvPr/>
          </p:nvSpPr>
          <p:spPr bwMode="auto">
            <a:xfrm flipH="1">
              <a:off x="4347" y="3750"/>
              <a:ext cx="21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375" name="Rectangle 39"/>
            <p:cNvSpPr>
              <a:spLocks noChangeArrowheads="1"/>
            </p:cNvSpPr>
            <p:nvPr/>
          </p:nvSpPr>
          <p:spPr bwMode="auto">
            <a:xfrm>
              <a:off x="4582" y="3589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14376" name="Rectangle 40"/>
            <p:cNvSpPr>
              <a:spLocks noChangeArrowheads="1"/>
            </p:cNvSpPr>
            <p:nvPr/>
          </p:nvSpPr>
          <p:spPr bwMode="auto">
            <a:xfrm>
              <a:off x="4404" y="3803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14377" name="Rectangle 41"/>
            <p:cNvSpPr>
              <a:spLocks noChangeArrowheads="1"/>
            </p:cNvSpPr>
            <p:nvPr/>
          </p:nvSpPr>
          <p:spPr bwMode="auto">
            <a:xfrm>
              <a:off x="4340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40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33985-EF72-914E-8601-1E448AFD8AA6}" type="slidenum">
              <a:rPr lang="en-US"/>
              <a:pPr/>
              <a:t>32</a:t>
            </a:fld>
            <a:endParaRPr lang="en-US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219200" y="2057400"/>
          <a:ext cx="680402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4" imgW="3314700" imgH="647700" progId="Equation.3">
                  <p:embed/>
                </p:oleObj>
              </mc:Choice>
              <mc:Fallback>
                <p:oleObj name="Equation" r:id="rId4" imgW="33147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57400"/>
                        <a:ext cx="6804025" cy="133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Agent Learns a Policy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3910013"/>
            <a:ext cx="7772400" cy="1414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Reinforcement learning methods specify how the agent changes its policy as a result of experience.</a:t>
            </a:r>
          </a:p>
          <a:p>
            <a:pPr>
              <a:lnSpc>
                <a:spcPct val="90000"/>
              </a:lnSpc>
            </a:pPr>
            <a:r>
              <a:rPr lang="en-US" sz="2800"/>
              <a:t>Roughly, the agent’s goal is to get as much reward as it can over the long run.</a:t>
            </a:r>
          </a:p>
        </p:txBody>
      </p:sp>
    </p:spTree>
    <p:extLst>
      <p:ext uri="{BB962C8B-B14F-4D97-AF65-F5344CB8AC3E}">
        <p14:creationId xmlns:p14="http://schemas.microsoft.com/office/powerpoint/2010/main" val="425770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E168-406B-5848-ACF0-13E3E05AD346}" type="slidenum">
              <a:rPr lang="en-US"/>
              <a:pPr/>
              <a:t>33</a:t>
            </a:fld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Returns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914400" y="2971800"/>
          <a:ext cx="77438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4" imgW="4064000" imgH="457200" progId="">
                  <p:embed/>
                </p:oleObj>
              </mc:Choice>
              <mc:Fallback>
                <p:oleObj name="Equation" r:id="rId4" imgW="40640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43825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857250" y="3906838"/>
            <a:ext cx="70373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" pitchFamily="-84" charset="0"/>
              </a:rPr>
              <a:t>Episodic tasks</a:t>
            </a:r>
            <a:r>
              <a:rPr lang="en-US" sz="2400" dirty="0">
                <a:latin typeface="Times" pitchFamily="-84" charset="0"/>
              </a:rPr>
              <a:t>: interaction breaks naturally into episodes, e.g., plays of a game, trips through a maze. </a:t>
            </a:r>
          </a:p>
        </p:txBody>
      </p:sp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2619375" y="4792663"/>
          <a:ext cx="35385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6" imgW="1447800" imgH="203200" progId="">
                  <p:embed/>
                </p:oleObj>
              </mc:Choice>
              <mc:Fallback>
                <p:oleObj name="Equation" r:id="rId6" imgW="1447800" imgH="203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4792663"/>
                        <a:ext cx="3538538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857250" y="5376863"/>
            <a:ext cx="80835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</a:rPr>
              <a:t>where </a:t>
            </a:r>
            <a:r>
              <a:rPr lang="en-US" sz="2400" i="1" dirty="0">
                <a:latin typeface="Times" pitchFamily="-84" charset="0"/>
              </a:rPr>
              <a:t>T</a:t>
            </a:r>
            <a:r>
              <a:rPr lang="en-US" sz="2400" dirty="0">
                <a:latin typeface="Times" pitchFamily="-84" charset="0"/>
              </a:rPr>
              <a:t> is a final time step at which a </a:t>
            </a:r>
            <a:r>
              <a:rPr lang="en-US" sz="2400" b="1" dirty="0">
                <a:latin typeface="Times" pitchFamily="-84" charset="0"/>
              </a:rPr>
              <a:t>terminal state </a:t>
            </a:r>
            <a:r>
              <a:rPr lang="en-US" sz="2400" dirty="0">
                <a:latin typeface="Times" pitchFamily="-84" charset="0"/>
              </a:rPr>
              <a:t>is reached, ending an episode.</a:t>
            </a:r>
          </a:p>
        </p:txBody>
      </p:sp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1424936" y="1401146"/>
          <a:ext cx="6497354" cy="132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8" imgW="2921000" imgH="596900" progId="Equation.3">
                  <p:embed/>
                </p:oleObj>
              </mc:Choice>
              <mc:Fallback>
                <p:oleObj name="Equation" r:id="rId8" imgW="29210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936" y="1401146"/>
                        <a:ext cx="6497354" cy="13274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12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 sz="140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E423-AC00-B34C-90C7-41DB212FB82F}" type="slidenum">
              <a:rPr lang="en-US"/>
              <a:pPr/>
              <a:t>34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9500" y="381000"/>
            <a:ext cx="80645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Returns for Continuing Tasks</a:t>
            </a:r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863600" y="1579563"/>
            <a:ext cx="788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baseline="0" dirty="0"/>
              <a:t>Continuing tasks</a:t>
            </a:r>
            <a:r>
              <a:rPr lang="en-US" sz="2400" baseline="0" dirty="0"/>
              <a:t>: interaction does not have natural episodes.  </a:t>
            </a: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863600" y="2481263"/>
            <a:ext cx="2647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baseline="0" dirty="0"/>
              <a:t>Discounted return</a:t>
            </a:r>
            <a:r>
              <a:rPr lang="en-US" sz="2400" baseline="0" dirty="0"/>
              <a:t>:</a:t>
            </a:r>
          </a:p>
        </p:txBody>
      </p:sp>
      <p:graphicFrame>
        <p:nvGraphicFramePr>
          <p:cNvPr id="6162" name="Object 18"/>
          <p:cNvGraphicFramePr>
            <a:graphicFrameLocks noChangeAspect="1"/>
          </p:cNvGraphicFramePr>
          <p:nvPr/>
        </p:nvGraphicFramePr>
        <p:xfrm>
          <a:off x="1689100" y="2997200"/>
          <a:ext cx="6173788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Equation" r:id="rId3" imgW="2946400" imgH="647700" progId="Equation.3">
                  <p:embed/>
                </p:oleObj>
              </mc:Choice>
              <mc:Fallback>
                <p:oleObj name="Equation" r:id="rId3" imgW="29464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997200"/>
                        <a:ext cx="6173788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3" name="Object 19"/>
          <p:cNvGraphicFramePr>
            <a:graphicFrameLocks noChangeAspect="1"/>
          </p:cNvGraphicFramePr>
          <p:nvPr/>
        </p:nvGraphicFramePr>
        <p:xfrm>
          <a:off x="2241550" y="5080000"/>
          <a:ext cx="450056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Equation" r:id="rId5" imgW="2184400" imgH="177800" progId="Equation.3">
                  <p:embed/>
                </p:oleObj>
              </mc:Choice>
              <mc:Fallback>
                <p:oleObj name="Equation" r:id="rId5" imgW="2184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5080000"/>
                        <a:ext cx="4500563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952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4D330-C881-E64C-9F51-639AA18C2FA6}" type="slidenum">
              <a:rPr lang="en-US"/>
              <a:pPr/>
              <a:t>35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Markov Property</a:t>
            </a: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990600" y="4800600"/>
          <a:ext cx="76962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4" imgW="4013200" imgH="787400" progId="Equation.3">
                  <p:embed/>
                </p:oleObj>
              </mc:Choice>
              <mc:Fallback>
                <p:oleObj name="Equation" r:id="rId4" imgW="40132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800600"/>
                        <a:ext cx="7696200" cy="149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Markov.jpeg"/>
          <p:cNvPicPr>
            <a:picLocks noChangeAspect="1"/>
          </p:cNvPicPr>
          <p:nvPr/>
        </p:nvPicPr>
        <p:blipFill>
          <a:blip r:embed="rId6"/>
          <a:srcRect l="4572" r="58686" b="12632"/>
          <a:stretch>
            <a:fillRect/>
          </a:stretch>
        </p:blipFill>
        <p:spPr>
          <a:xfrm>
            <a:off x="7710442" y="0"/>
            <a:ext cx="1459476" cy="1852988"/>
          </a:xfrm>
          <a:prstGeom prst="rect">
            <a:avLst/>
          </a:prstGeom>
        </p:spPr>
      </p:pic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001000" cy="4876800"/>
          </a:xfrm>
        </p:spPr>
        <p:txBody>
          <a:bodyPr/>
          <a:lstStyle/>
          <a:p>
            <a:r>
              <a:rPr lang="en-US" sz="2400" dirty="0"/>
              <a:t>“the state” at step </a:t>
            </a:r>
            <a:r>
              <a:rPr lang="en-US" sz="2400" i="1" dirty="0" err="1"/>
              <a:t>t</a:t>
            </a:r>
            <a:r>
              <a:rPr lang="en-US" sz="2400" dirty="0"/>
              <a:t>, means whatever information is available to the agent at step </a:t>
            </a:r>
            <a:r>
              <a:rPr lang="en-US" sz="2400" i="1" dirty="0" err="1"/>
              <a:t>t</a:t>
            </a:r>
            <a:r>
              <a:rPr lang="en-US" sz="2400" i="1" dirty="0"/>
              <a:t> </a:t>
            </a:r>
            <a:r>
              <a:rPr lang="en-US" sz="2400" dirty="0"/>
              <a:t>about its environment.</a:t>
            </a:r>
          </a:p>
          <a:p>
            <a:r>
              <a:rPr lang="en-US" sz="2400" dirty="0"/>
              <a:t>The state can include immediate “sensations”, highly processed sensations, and structures built up over time from sequences of sensations. </a:t>
            </a:r>
          </a:p>
          <a:p>
            <a:r>
              <a:rPr lang="en-US" sz="2400" dirty="0"/>
              <a:t>Ideally, a state should summarize past sensations so as to retain all “essential” information, i.e., it should have the </a:t>
            </a:r>
            <a:r>
              <a:rPr lang="en-US" sz="2400" b="1" dirty="0"/>
              <a:t>Markov Property</a:t>
            </a:r>
            <a:r>
              <a:rPr lang="en-US" sz="2400" dirty="0"/>
              <a:t>:</a:t>
            </a:r>
            <a:r>
              <a:rPr lang="en-US" sz="2400" b="1" dirty="0"/>
              <a:t>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21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Decision Processes</a:t>
            </a:r>
            <a:endParaRPr lang="en-US"/>
          </a:p>
        </p:txBody>
      </p:sp>
      <p:sp>
        <p:nvSpPr>
          <p:cNvPr id="58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6480" y="1424311"/>
            <a:ext cx="8231040" cy="474053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If a reinforcement learning task has the Markov Property, it is basically a Markov Decision Process (MDP).</a:t>
            </a:r>
          </a:p>
          <a:p>
            <a:r>
              <a:rPr lang="en-US" dirty="0" smtClean="0"/>
              <a:t>If state and action sets are finite, it is a finite MDP. </a:t>
            </a:r>
          </a:p>
          <a:p>
            <a:r>
              <a:rPr lang="en-US" dirty="0" smtClean="0"/>
              <a:t>To define a finite MDP, you need to give:</a:t>
            </a:r>
          </a:p>
          <a:p>
            <a:pPr lvl="1"/>
            <a:r>
              <a:rPr lang="en-US" dirty="0" smtClean="0"/>
              <a:t>state and action sets</a:t>
            </a:r>
          </a:p>
          <a:p>
            <a:pPr lvl="1"/>
            <a:r>
              <a:rPr lang="en-US" dirty="0" smtClean="0"/>
              <a:t>one-step “dynamics” defined by transition probabilities: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reward expectations:</a:t>
            </a:r>
          </a:p>
          <a:p>
            <a:pPr lvl="1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5662-E5FC-2D43-A4F2-577460BBEF92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8372" name="Object 1028"/>
          <p:cNvGraphicFramePr>
            <a:graphicFrameLocks noChangeAspect="1"/>
          </p:cNvGraphicFramePr>
          <p:nvPr/>
        </p:nvGraphicFramePr>
        <p:xfrm>
          <a:off x="1524000" y="4572000"/>
          <a:ext cx="63325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4" imgW="3517900" imgH="254000" progId="">
                  <p:embed/>
                </p:oleObj>
              </mc:Choice>
              <mc:Fallback>
                <p:oleObj name="Equation" r:id="rId4" imgW="3517900" imgH="254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72000"/>
                        <a:ext cx="63325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1029"/>
          <p:cNvGraphicFramePr>
            <a:graphicFrameLocks noChangeAspect="1"/>
          </p:cNvGraphicFramePr>
          <p:nvPr/>
        </p:nvGraphicFramePr>
        <p:xfrm>
          <a:off x="1524000" y="5715000"/>
          <a:ext cx="67214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Equation" r:id="rId6" imgW="3733800" imgH="254000" progId="">
                  <p:embed/>
                </p:oleObj>
              </mc:Choice>
              <mc:Fallback>
                <p:oleObj name="Equation" r:id="rId6" imgW="3733800" imgH="254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715000"/>
                        <a:ext cx="67214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1030"/>
          <p:cNvGraphicFramePr>
            <a:graphicFrameLocks noChangeAspect="1"/>
          </p:cNvGraphicFramePr>
          <p:nvPr/>
        </p:nvGraphicFramePr>
        <p:xfrm>
          <a:off x="6553441" y="3048000"/>
          <a:ext cx="19812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Equation" r:id="rId8" imgW="1015956" imgH="254287" progId="Equation.3">
                  <p:embed/>
                </p:oleObj>
              </mc:Choice>
              <mc:Fallback>
                <p:oleObj name="Equation" r:id="rId8" imgW="1015956" imgH="2542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441" y="3048000"/>
                        <a:ext cx="198120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78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153603" name="Picture 3" descr="symm-grid-fu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9542" y="1142967"/>
            <a:ext cx="3936550" cy="3936550"/>
          </a:xfrm>
          <a:prstGeom prst="rect">
            <a:avLst/>
          </a:prstGeom>
          <a:noFill/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445250" y="2743200"/>
            <a:ext cx="2012950" cy="1966913"/>
            <a:chOff x="2112" y="480"/>
            <a:chExt cx="1268" cy="1239"/>
          </a:xfrm>
        </p:grpSpPr>
        <p:sp>
          <p:nvSpPr>
            <p:cNvPr id="153610" name="Line 10"/>
            <p:cNvSpPr>
              <a:spLocks noChangeShapeType="1"/>
            </p:cNvSpPr>
            <p:nvPr/>
          </p:nvSpPr>
          <p:spPr bwMode="auto">
            <a:xfrm>
              <a:off x="2736" y="72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11" name="Line 11"/>
            <p:cNvSpPr>
              <a:spLocks noChangeShapeType="1"/>
            </p:cNvSpPr>
            <p:nvPr/>
          </p:nvSpPr>
          <p:spPr bwMode="auto">
            <a:xfrm>
              <a:off x="2352" y="110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12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/>
                <a:t>N</a:t>
              </a:r>
            </a:p>
          </p:txBody>
        </p:sp>
        <p:sp>
          <p:nvSpPr>
            <p:cNvPr id="153613" name="Text Box 13"/>
            <p:cNvSpPr txBox="1">
              <a:spLocks noChangeArrowheads="1"/>
            </p:cNvSpPr>
            <p:nvPr/>
          </p:nvSpPr>
          <p:spPr bwMode="auto">
            <a:xfrm>
              <a:off x="3168" y="1008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/>
                <a:t>E</a:t>
              </a:r>
            </a:p>
          </p:txBody>
        </p:sp>
        <p:sp>
          <p:nvSpPr>
            <p:cNvPr id="153614" name="Text Box 14"/>
            <p:cNvSpPr txBox="1">
              <a:spLocks noChangeArrowheads="1"/>
            </p:cNvSpPr>
            <p:nvPr/>
          </p:nvSpPr>
          <p:spPr bwMode="auto">
            <a:xfrm>
              <a:off x="2640" y="148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/>
                <a:t>S</a:t>
              </a:r>
            </a:p>
          </p:txBody>
        </p:sp>
        <p:sp>
          <p:nvSpPr>
            <p:cNvPr id="153615" name="Text Box 15"/>
            <p:cNvSpPr txBox="1">
              <a:spLocks noChangeArrowheads="1"/>
            </p:cNvSpPr>
            <p:nvPr/>
          </p:nvSpPr>
          <p:spPr bwMode="auto">
            <a:xfrm>
              <a:off x="2112" y="100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/>
                <a:t>W</a:t>
              </a:r>
            </a:p>
          </p:txBody>
        </p:sp>
      </p:grpSp>
      <p:graphicFrame>
        <p:nvGraphicFramePr>
          <p:cNvPr id="15362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553209"/>
              </p:ext>
            </p:extLst>
          </p:nvPr>
        </p:nvGraphicFramePr>
        <p:xfrm>
          <a:off x="6237288" y="1325563"/>
          <a:ext cx="20034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4" imgW="990600" imgH="228600" progId="Equation.3">
                  <p:embed/>
                </p:oleObj>
              </mc:Choice>
              <mc:Fallback>
                <p:oleObj name="Equation" r:id="rId4" imgW="990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88" y="1325563"/>
                        <a:ext cx="2003425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2A95-9726-6940-8465-EEF5DCAEB55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5948" y="2394279"/>
            <a:ext cx="204376" cy="2905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89561" y="4110543"/>
            <a:ext cx="204376" cy="2905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RL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an optimal </a:t>
            </a:r>
            <a:r>
              <a:rPr lang="en-US" i="1" dirty="0" smtClean="0"/>
              <a:t>policy</a:t>
            </a:r>
            <a:r>
              <a:rPr lang="en-US" dirty="0"/>
              <a:t> </a:t>
            </a:r>
            <a:r>
              <a:rPr lang="en-US" dirty="0" smtClean="0"/>
              <a:t>– a mapping from states to actions such that no other policy has a higher long term reward</a:t>
            </a:r>
          </a:p>
          <a:p>
            <a:r>
              <a:rPr lang="en-US" dirty="0" smtClean="0"/>
              <a:t>Can learn such a policy directly</a:t>
            </a:r>
          </a:p>
          <a:p>
            <a:r>
              <a:rPr lang="en-US" dirty="0" smtClean="0"/>
              <a:t>Or through estimating an optimal </a:t>
            </a:r>
            <a:r>
              <a:rPr lang="en-US" i="1" dirty="0" smtClean="0"/>
              <a:t>value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Optimal Value function: The estimated long term reward that you would get starting from a state and behaving optimally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Value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Q</a:t>
            </a:r>
            <a:r>
              <a:rPr lang="en-US" i="1" baseline="30000" dirty="0" smtClean="0">
                <a:latin typeface="Times New Roman"/>
                <a:cs typeface="Times New Roman"/>
              </a:rPr>
              <a:t>*</a:t>
            </a:r>
            <a:r>
              <a:rPr lang="en-US" i="1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s,a</a:t>
            </a:r>
            <a:r>
              <a:rPr lang="en-US" i="1" dirty="0" smtClean="0">
                <a:cs typeface="Times New Roman"/>
              </a:rPr>
              <a:t>) </a:t>
            </a:r>
            <a:r>
              <a:rPr lang="en-US" dirty="0" smtClean="0">
                <a:cs typeface="Times New Roman"/>
              </a:rPr>
              <a:t>be the expected value of starting in state</a:t>
            </a:r>
            <a:r>
              <a:rPr lang="en-US" i="1" dirty="0" smtClean="0"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s </a:t>
            </a:r>
            <a:r>
              <a:rPr lang="en-US" dirty="0" smtClean="0">
                <a:cs typeface="Times New Roman"/>
              </a:rPr>
              <a:t>and doing action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cs typeface="Times New Roman"/>
              </a:rPr>
              <a:t>and behaving optimally thereafter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</a:p>
          <a:p>
            <a:r>
              <a:rPr lang="en-US" dirty="0" smtClean="0"/>
              <a:t>Given the optimal value function one can recover the optimal policy easily</a:t>
            </a:r>
            <a:endParaRPr lang="en-US" dirty="0"/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98920"/>
              </p:ext>
            </p:extLst>
          </p:nvPr>
        </p:nvGraphicFramePr>
        <p:xfrm>
          <a:off x="2444734" y="4449618"/>
          <a:ext cx="33448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1435320" imgH="255960" progId="Equation.3">
                  <p:embed/>
                </p:oleObj>
              </mc:Choice>
              <mc:Fallback>
                <p:oleObj name="Equation" r:id="rId3" imgW="1435320" imgH="255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34" y="4449618"/>
                        <a:ext cx="3344863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7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Arial" pitchFamily="-84" charset="0"/>
                <a:cs typeface="Arial" pitchFamily="-84" charset="0"/>
              </a:rPr>
              <a:t>Reinforcement Learning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dirty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A trial-and-error learning paradigm</a:t>
            </a:r>
            <a:endParaRPr lang="en-US" sz="3600" dirty="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Rewards and Punishments 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dirty="0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Learn </a:t>
            </a:r>
            <a:r>
              <a:rPr lang="en-US" dirty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about a system through interaction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dirty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Inspired by </a:t>
            </a:r>
            <a:r>
              <a:rPr lang="en-US" dirty="0" err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behavioural</a:t>
            </a:r>
            <a:r>
              <a:rPr lang="en-US" dirty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 psychology</a:t>
            </a:r>
            <a:r>
              <a:rPr lang="en-US" dirty="0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!</a:t>
            </a:r>
          </a:p>
          <a:p>
            <a:pPr marL="741786" lvl="1" indent="-342900">
              <a:lnSpc>
                <a:spcPct val="90000"/>
              </a:lnSpc>
            </a:pPr>
            <a:r>
              <a:rPr lang="en-US" dirty="0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Pavlov’s dog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defTabSz="414597">
              <a:defRPr/>
            </a:pPr>
            <a:r>
              <a:rPr lang="en-US" smtClean="0">
                <a:solidFill>
                  <a:schemeClr val="tx1">
                    <a:tint val="75000"/>
                  </a:schemeClr>
                </a:solidFill>
              </a:rPr>
              <a:t>Introduction to RL</a:t>
            </a:r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414597">
              <a:defRPr/>
            </a:pPr>
            <a:fld id="{A28B4FBF-22E6-B443-B670-5B8ADDFB55E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414597">
                <a:defRPr/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63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8231040" cy="4702093"/>
          </a:xfrm>
        </p:spPr>
        <p:txBody>
          <a:bodyPr/>
          <a:lstStyle/>
          <a:p>
            <a:r>
              <a:rPr lang="en-US" dirty="0" smtClean="0"/>
              <a:t>An incremental learning algorithm</a:t>
            </a:r>
          </a:p>
          <a:p>
            <a:pPr lvl="1"/>
            <a:r>
              <a:rPr lang="en-US" dirty="0" smtClean="0"/>
              <a:t>Doesn’t need knowledge of the systems dynamics</a:t>
            </a:r>
          </a:p>
          <a:p>
            <a:pPr lvl="1"/>
            <a:r>
              <a:rPr lang="en-US" dirty="0" smtClean="0"/>
              <a:t>Fully incremental</a:t>
            </a:r>
          </a:p>
          <a:p>
            <a:pPr lvl="1"/>
            <a:r>
              <a:rPr lang="en-US" dirty="0" smtClean="0"/>
              <a:t>Learn through interaction with a system</a:t>
            </a:r>
          </a:p>
          <a:p>
            <a:pPr lvl="1"/>
            <a:endParaRPr lang="en-US" dirty="0"/>
          </a:p>
        </p:txBody>
      </p:sp>
      <p:graphicFrame>
        <p:nvGraphicFramePr>
          <p:cNvPr id="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342495"/>
              </p:ext>
            </p:extLst>
          </p:nvPr>
        </p:nvGraphicFramePr>
        <p:xfrm>
          <a:off x="1088085" y="4641857"/>
          <a:ext cx="6707334" cy="121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3505200" imgH="635000" progId="Equation.3">
                  <p:embed/>
                </p:oleObj>
              </mc:Choice>
              <mc:Fallback>
                <p:oleObj name="Equation" r:id="rId3" imgW="35052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085" y="4641857"/>
                        <a:ext cx="6707334" cy="1215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Date Placeholder 7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40</a:t>
            </a:fld>
            <a:endParaRPr lang="en-US"/>
          </a:p>
        </p:txBody>
      </p:sp>
      <p:grpSp>
        <p:nvGrpSpPr>
          <p:cNvPr id="80" name="Group 5"/>
          <p:cNvGrpSpPr>
            <a:grpSpLocks/>
          </p:cNvGrpSpPr>
          <p:nvPr/>
        </p:nvGrpSpPr>
        <p:grpSpPr bwMode="auto">
          <a:xfrm>
            <a:off x="1135410" y="3777994"/>
            <a:ext cx="6738938" cy="639763"/>
            <a:chOff x="576" y="3533"/>
            <a:chExt cx="4245" cy="403"/>
          </a:xfrm>
        </p:grpSpPr>
        <p:sp>
          <p:nvSpPr>
            <p:cNvPr id="82" name="Rectangle 6"/>
            <p:cNvSpPr>
              <a:spLocks noChangeArrowheads="1"/>
            </p:cNvSpPr>
            <p:nvPr/>
          </p:nvSpPr>
          <p:spPr bwMode="auto">
            <a:xfrm>
              <a:off x="1617" y="3803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2732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4" name="Oval 8"/>
            <p:cNvSpPr>
              <a:spLocks noChangeArrowheads="1"/>
            </p:cNvSpPr>
            <p:nvPr/>
          </p:nvSpPr>
          <p:spPr bwMode="auto">
            <a:xfrm>
              <a:off x="3673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5" name="Oval 9"/>
            <p:cNvSpPr>
              <a:spLocks noChangeArrowheads="1"/>
            </p:cNvSpPr>
            <p:nvPr/>
          </p:nvSpPr>
          <p:spPr bwMode="auto">
            <a:xfrm>
              <a:off x="1178" y="3585"/>
              <a:ext cx="336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521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1784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119" y="3585"/>
              <a:ext cx="336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9" name="Line 13"/>
            <p:cNvSpPr>
              <a:spLocks noChangeShapeType="1"/>
            </p:cNvSpPr>
            <p:nvPr/>
          </p:nvSpPr>
          <p:spPr bwMode="auto">
            <a:xfrm>
              <a:off x="2462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060" y="3585"/>
              <a:ext cx="335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1" name="Oval 15"/>
            <p:cNvSpPr>
              <a:spLocks noChangeArrowheads="1"/>
            </p:cNvSpPr>
            <p:nvPr/>
          </p:nvSpPr>
          <p:spPr bwMode="auto">
            <a:xfrm>
              <a:off x="4001" y="3585"/>
              <a:ext cx="335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2" name="Line 16"/>
            <p:cNvSpPr>
              <a:spLocks noChangeShapeType="1"/>
            </p:cNvSpPr>
            <p:nvPr/>
          </p:nvSpPr>
          <p:spPr bwMode="auto">
            <a:xfrm>
              <a:off x="3402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3" name="Line 17"/>
            <p:cNvSpPr>
              <a:spLocks noChangeShapeType="1"/>
            </p:cNvSpPr>
            <p:nvPr/>
          </p:nvSpPr>
          <p:spPr bwMode="auto">
            <a:xfrm flipH="1">
              <a:off x="961" y="3750"/>
              <a:ext cx="21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4" name="Rectangle 18"/>
            <p:cNvSpPr>
              <a:spLocks noChangeArrowheads="1"/>
            </p:cNvSpPr>
            <p:nvPr/>
          </p:nvSpPr>
          <p:spPr bwMode="auto">
            <a:xfrm>
              <a:off x="576" y="3582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95" name="Rectangle 19"/>
            <p:cNvSpPr>
              <a:spLocks noChangeArrowheads="1"/>
            </p:cNvSpPr>
            <p:nvPr/>
          </p:nvSpPr>
          <p:spPr bwMode="auto">
            <a:xfrm>
              <a:off x="1287" y="3666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96" name="Rectangle 20"/>
            <p:cNvSpPr>
              <a:spLocks noChangeArrowheads="1"/>
            </p:cNvSpPr>
            <p:nvPr/>
          </p:nvSpPr>
          <p:spPr bwMode="auto">
            <a:xfrm>
              <a:off x="1344" y="3744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97" name="Rectangle 21"/>
            <p:cNvSpPr>
              <a:spLocks noChangeArrowheads="1"/>
            </p:cNvSpPr>
            <p:nvPr/>
          </p:nvSpPr>
          <p:spPr bwMode="auto">
            <a:xfrm>
              <a:off x="1553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98" name="Rectangle 22"/>
            <p:cNvSpPr>
              <a:spLocks noChangeArrowheads="1"/>
            </p:cNvSpPr>
            <p:nvPr/>
          </p:nvSpPr>
          <p:spPr bwMode="auto">
            <a:xfrm>
              <a:off x="1845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99" name="Rectangle 23"/>
            <p:cNvSpPr>
              <a:spLocks noChangeArrowheads="1"/>
            </p:cNvSpPr>
            <p:nvPr/>
          </p:nvSpPr>
          <p:spPr bwMode="auto">
            <a:xfrm>
              <a:off x="1902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100" name="Rectangle 24"/>
            <p:cNvSpPr>
              <a:spLocks noChangeArrowheads="1"/>
            </p:cNvSpPr>
            <p:nvPr/>
          </p:nvSpPr>
          <p:spPr bwMode="auto">
            <a:xfrm>
              <a:off x="2160" y="3630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01" name="Rectangle 25"/>
            <p:cNvSpPr>
              <a:spLocks noChangeArrowheads="1"/>
            </p:cNvSpPr>
            <p:nvPr/>
          </p:nvSpPr>
          <p:spPr bwMode="auto">
            <a:xfrm>
              <a:off x="2217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 </a:t>
              </a:r>
              <a:r>
                <a:rPr lang="en-US" sz="1600" dirty="0">
                  <a:latin typeface="Times" pitchFamily="-84" charset="0"/>
                </a:rPr>
                <a:t>+1</a:t>
              </a:r>
            </a:p>
          </p:txBody>
        </p:sp>
        <p:sp>
          <p:nvSpPr>
            <p:cNvPr id="102" name="Rectangle 26"/>
            <p:cNvSpPr>
              <a:spLocks noChangeArrowheads="1"/>
            </p:cNvSpPr>
            <p:nvPr/>
          </p:nvSpPr>
          <p:spPr bwMode="auto">
            <a:xfrm>
              <a:off x="2522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103" name="Rectangle 27"/>
            <p:cNvSpPr>
              <a:spLocks noChangeArrowheads="1"/>
            </p:cNvSpPr>
            <p:nvPr/>
          </p:nvSpPr>
          <p:spPr bwMode="auto">
            <a:xfrm>
              <a:off x="2458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04" name="Rectangle 28"/>
            <p:cNvSpPr>
              <a:spLocks noChangeArrowheads="1"/>
            </p:cNvSpPr>
            <p:nvPr/>
          </p:nvSpPr>
          <p:spPr bwMode="auto">
            <a:xfrm>
              <a:off x="2757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05" name="Rectangle 29"/>
            <p:cNvSpPr>
              <a:spLocks noChangeArrowheads="1"/>
            </p:cNvSpPr>
            <p:nvPr/>
          </p:nvSpPr>
          <p:spPr bwMode="auto">
            <a:xfrm>
              <a:off x="2814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106" name="Rectangle 30"/>
            <p:cNvSpPr>
              <a:spLocks noChangeArrowheads="1"/>
            </p:cNvSpPr>
            <p:nvPr/>
          </p:nvSpPr>
          <p:spPr bwMode="auto">
            <a:xfrm>
              <a:off x="3092" y="3629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07" name="Rectangle 31"/>
            <p:cNvSpPr>
              <a:spLocks noChangeArrowheads="1"/>
            </p:cNvSpPr>
            <p:nvPr/>
          </p:nvSpPr>
          <p:spPr bwMode="auto">
            <a:xfrm>
              <a:off x="315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+2</a:t>
              </a:r>
            </a:p>
          </p:txBody>
        </p:sp>
        <p:sp>
          <p:nvSpPr>
            <p:cNvPr id="108" name="Rectangle 32"/>
            <p:cNvSpPr>
              <a:spLocks noChangeArrowheads="1"/>
            </p:cNvSpPr>
            <p:nvPr/>
          </p:nvSpPr>
          <p:spPr bwMode="auto">
            <a:xfrm>
              <a:off x="3486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109" name="Rectangle 33"/>
            <p:cNvSpPr>
              <a:spLocks noChangeArrowheads="1"/>
            </p:cNvSpPr>
            <p:nvPr/>
          </p:nvSpPr>
          <p:spPr bwMode="auto">
            <a:xfrm>
              <a:off x="3422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10" name="Rectangle 34"/>
            <p:cNvSpPr>
              <a:spLocks noChangeArrowheads="1"/>
            </p:cNvSpPr>
            <p:nvPr/>
          </p:nvSpPr>
          <p:spPr bwMode="auto">
            <a:xfrm>
              <a:off x="3696" y="3552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11" name="Rectangle 35"/>
            <p:cNvSpPr>
              <a:spLocks noChangeArrowheads="1"/>
            </p:cNvSpPr>
            <p:nvPr/>
          </p:nvSpPr>
          <p:spPr bwMode="auto">
            <a:xfrm>
              <a:off x="3753" y="3630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112" name="Rectangle 36"/>
            <p:cNvSpPr>
              <a:spLocks noChangeArrowheads="1"/>
            </p:cNvSpPr>
            <p:nvPr/>
          </p:nvSpPr>
          <p:spPr bwMode="auto">
            <a:xfrm>
              <a:off x="4053" y="3631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13" name="Rectangle 37"/>
            <p:cNvSpPr>
              <a:spLocks noChangeArrowheads="1"/>
            </p:cNvSpPr>
            <p:nvPr/>
          </p:nvSpPr>
          <p:spPr bwMode="auto">
            <a:xfrm>
              <a:off x="411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+3</a:t>
              </a:r>
            </a:p>
          </p:txBody>
        </p:sp>
        <p:sp>
          <p:nvSpPr>
            <p:cNvPr id="114" name="Line 38"/>
            <p:cNvSpPr>
              <a:spLocks noChangeShapeType="1"/>
            </p:cNvSpPr>
            <p:nvPr/>
          </p:nvSpPr>
          <p:spPr bwMode="auto">
            <a:xfrm flipH="1">
              <a:off x="4347" y="3750"/>
              <a:ext cx="21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15" name="Rectangle 39"/>
            <p:cNvSpPr>
              <a:spLocks noChangeArrowheads="1"/>
            </p:cNvSpPr>
            <p:nvPr/>
          </p:nvSpPr>
          <p:spPr bwMode="auto">
            <a:xfrm>
              <a:off x="4582" y="3589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116" name="Rectangle 40"/>
            <p:cNvSpPr>
              <a:spLocks noChangeArrowheads="1"/>
            </p:cNvSpPr>
            <p:nvPr/>
          </p:nvSpPr>
          <p:spPr bwMode="auto">
            <a:xfrm>
              <a:off x="4404" y="3803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117" name="Rectangle 41"/>
            <p:cNvSpPr>
              <a:spLocks noChangeArrowheads="1"/>
            </p:cNvSpPr>
            <p:nvPr/>
          </p:nvSpPr>
          <p:spPr bwMode="auto">
            <a:xfrm>
              <a:off x="4340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8231040" cy="4702093"/>
          </a:xfrm>
        </p:spPr>
        <p:txBody>
          <a:bodyPr/>
          <a:lstStyle/>
          <a:p>
            <a:r>
              <a:rPr lang="en-US" dirty="0" smtClean="0"/>
              <a:t>An incremental learning algorithm</a:t>
            </a:r>
          </a:p>
          <a:p>
            <a:pPr lvl="1"/>
            <a:r>
              <a:rPr lang="en-US" dirty="0" smtClean="0"/>
              <a:t>Doesn’t need knowledge of the systems dynamics</a:t>
            </a:r>
          </a:p>
          <a:p>
            <a:pPr lvl="1"/>
            <a:r>
              <a:rPr lang="en-US" dirty="0" smtClean="0"/>
              <a:t>Fully incremental</a:t>
            </a:r>
          </a:p>
          <a:p>
            <a:pPr lvl="1"/>
            <a:r>
              <a:rPr lang="en-US" dirty="0" smtClean="0"/>
              <a:t>Learn through interaction with a system</a:t>
            </a:r>
          </a:p>
          <a:p>
            <a:pPr lvl="1"/>
            <a:endParaRPr lang="en-US" dirty="0"/>
          </a:p>
        </p:txBody>
      </p:sp>
      <p:graphicFrame>
        <p:nvGraphicFramePr>
          <p:cNvPr id="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22557"/>
              </p:ext>
            </p:extLst>
          </p:nvPr>
        </p:nvGraphicFramePr>
        <p:xfrm>
          <a:off x="1088085" y="4641857"/>
          <a:ext cx="6707334" cy="121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3" imgW="3505200" imgH="635000" progId="Equation.3">
                  <p:embed/>
                </p:oleObj>
              </mc:Choice>
              <mc:Fallback>
                <p:oleObj name="Equation" r:id="rId3" imgW="35052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085" y="4641857"/>
                        <a:ext cx="6707334" cy="1215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Date Placeholder 7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41</a:t>
            </a:fld>
            <a:endParaRPr lang="en-US"/>
          </a:p>
        </p:txBody>
      </p:sp>
      <p:grpSp>
        <p:nvGrpSpPr>
          <p:cNvPr id="80" name="Group 5"/>
          <p:cNvGrpSpPr>
            <a:grpSpLocks/>
          </p:cNvGrpSpPr>
          <p:nvPr/>
        </p:nvGrpSpPr>
        <p:grpSpPr bwMode="auto">
          <a:xfrm>
            <a:off x="1135410" y="3777994"/>
            <a:ext cx="6738938" cy="639763"/>
            <a:chOff x="576" y="3533"/>
            <a:chExt cx="4245" cy="403"/>
          </a:xfrm>
        </p:grpSpPr>
        <p:sp>
          <p:nvSpPr>
            <p:cNvPr id="82" name="Rectangle 6"/>
            <p:cNvSpPr>
              <a:spLocks noChangeArrowheads="1"/>
            </p:cNvSpPr>
            <p:nvPr/>
          </p:nvSpPr>
          <p:spPr bwMode="auto">
            <a:xfrm>
              <a:off x="1617" y="3803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2732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4" name="Oval 8"/>
            <p:cNvSpPr>
              <a:spLocks noChangeArrowheads="1"/>
            </p:cNvSpPr>
            <p:nvPr/>
          </p:nvSpPr>
          <p:spPr bwMode="auto">
            <a:xfrm>
              <a:off x="3673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5" name="Oval 9"/>
            <p:cNvSpPr>
              <a:spLocks noChangeArrowheads="1"/>
            </p:cNvSpPr>
            <p:nvPr/>
          </p:nvSpPr>
          <p:spPr bwMode="auto">
            <a:xfrm>
              <a:off x="1178" y="3585"/>
              <a:ext cx="336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521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1784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119" y="3585"/>
              <a:ext cx="336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9" name="Line 13"/>
            <p:cNvSpPr>
              <a:spLocks noChangeShapeType="1"/>
            </p:cNvSpPr>
            <p:nvPr/>
          </p:nvSpPr>
          <p:spPr bwMode="auto">
            <a:xfrm>
              <a:off x="2462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060" y="3585"/>
              <a:ext cx="335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1" name="Oval 15"/>
            <p:cNvSpPr>
              <a:spLocks noChangeArrowheads="1"/>
            </p:cNvSpPr>
            <p:nvPr/>
          </p:nvSpPr>
          <p:spPr bwMode="auto">
            <a:xfrm>
              <a:off x="4001" y="3585"/>
              <a:ext cx="335" cy="33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2" name="Line 16"/>
            <p:cNvSpPr>
              <a:spLocks noChangeShapeType="1"/>
            </p:cNvSpPr>
            <p:nvPr/>
          </p:nvSpPr>
          <p:spPr bwMode="auto">
            <a:xfrm>
              <a:off x="3402" y="3750"/>
              <a:ext cx="59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3" name="Line 17"/>
            <p:cNvSpPr>
              <a:spLocks noChangeShapeType="1"/>
            </p:cNvSpPr>
            <p:nvPr/>
          </p:nvSpPr>
          <p:spPr bwMode="auto">
            <a:xfrm flipH="1">
              <a:off x="961" y="3750"/>
              <a:ext cx="21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4" name="Rectangle 18"/>
            <p:cNvSpPr>
              <a:spLocks noChangeArrowheads="1"/>
            </p:cNvSpPr>
            <p:nvPr/>
          </p:nvSpPr>
          <p:spPr bwMode="auto">
            <a:xfrm>
              <a:off x="576" y="3582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95" name="Rectangle 19"/>
            <p:cNvSpPr>
              <a:spLocks noChangeArrowheads="1"/>
            </p:cNvSpPr>
            <p:nvPr/>
          </p:nvSpPr>
          <p:spPr bwMode="auto">
            <a:xfrm>
              <a:off x="1287" y="3666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96" name="Rectangle 20"/>
            <p:cNvSpPr>
              <a:spLocks noChangeArrowheads="1"/>
            </p:cNvSpPr>
            <p:nvPr/>
          </p:nvSpPr>
          <p:spPr bwMode="auto">
            <a:xfrm>
              <a:off x="1344" y="3744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97" name="Rectangle 21"/>
            <p:cNvSpPr>
              <a:spLocks noChangeArrowheads="1"/>
            </p:cNvSpPr>
            <p:nvPr/>
          </p:nvSpPr>
          <p:spPr bwMode="auto">
            <a:xfrm>
              <a:off x="1553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98" name="Rectangle 22"/>
            <p:cNvSpPr>
              <a:spLocks noChangeArrowheads="1"/>
            </p:cNvSpPr>
            <p:nvPr/>
          </p:nvSpPr>
          <p:spPr bwMode="auto">
            <a:xfrm>
              <a:off x="1845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99" name="Rectangle 23"/>
            <p:cNvSpPr>
              <a:spLocks noChangeArrowheads="1"/>
            </p:cNvSpPr>
            <p:nvPr/>
          </p:nvSpPr>
          <p:spPr bwMode="auto">
            <a:xfrm>
              <a:off x="1902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100" name="Rectangle 24"/>
            <p:cNvSpPr>
              <a:spLocks noChangeArrowheads="1"/>
            </p:cNvSpPr>
            <p:nvPr/>
          </p:nvSpPr>
          <p:spPr bwMode="auto">
            <a:xfrm>
              <a:off x="2160" y="3630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01" name="Rectangle 25"/>
            <p:cNvSpPr>
              <a:spLocks noChangeArrowheads="1"/>
            </p:cNvSpPr>
            <p:nvPr/>
          </p:nvSpPr>
          <p:spPr bwMode="auto">
            <a:xfrm>
              <a:off x="2217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 </a:t>
              </a:r>
              <a:r>
                <a:rPr lang="en-US" sz="1600" dirty="0">
                  <a:latin typeface="Times" pitchFamily="-84" charset="0"/>
                </a:rPr>
                <a:t>+1</a:t>
              </a:r>
            </a:p>
          </p:txBody>
        </p:sp>
        <p:sp>
          <p:nvSpPr>
            <p:cNvPr id="102" name="Rectangle 26"/>
            <p:cNvSpPr>
              <a:spLocks noChangeArrowheads="1"/>
            </p:cNvSpPr>
            <p:nvPr/>
          </p:nvSpPr>
          <p:spPr bwMode="auto">
            <a:xfrm>
              <a:off x="2522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103" name="Rectangle 27"/>
            <p:cNvSpPr>
              <a:spLocks noChangeArrowheads="1"/>
            </p:cNvSpPr>
            <p:nvPr/>
          </p:nvSpPr>
          <p:spPr bwMode="auto">
            <a:xfrm>
              <a:off x="2458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04" name="Rectangle 28"/>
            <p:cNvSpPr>
              <a:spLocks noChangeArrowheads="1"/>
            </p:cNvSpPr>
            <p:nvPr/>
          </p:nvSpPr>
          <p:spPr bwMode="auto">
            <a:xfrm>
              <a:off x="2757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05" name="Rectangle 29"/>
            <p:cNvSpPr>
              <a:spLocks noChangeArrowheads="1"/>
            </p:cNvSpPr>
            <p:nvPr/>
          </p:nvSpPr>
          <p:spPr bwMode="auto">
            <a:xfrm>
              <a:off x="2814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106" name="Rectangle 30"/>
            <p:cNvSpPr>
              <a:spLocks noChangeArrowheads="1"/>
            </p:cNvSpPr>
            <p:nvPr/>
          </p:nvSpPr>
          <p:spPr bwMode="auto">
            <a:xfrm>
              <a:off x="3092" y="3629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07" name="Rectangle 31"/>
            <p:cNvSpPr>
              <a:spLocks noChangeArrowheads="1"/>
            </p:cNvSpPr>
            <p:nvPr/>
          </p:nvSpPr>
          <p:spPr bwMode="auto">
            <a:xfrm>
              <a:off x="315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+2</a:t>
              </a:r>
            </a:p>
          </p:txBody>
        </p:sp>
        <p:sp>
          <p:nvSpPr>
            <p:cNvPr id="108" name="Rectangle 32"/>
            <p:cNvSpPr>
              <a:spLocks noChangeArrowheads="1"/>
            </p:cNvSpPr>
            <p:nvPr/>
          </p:nvSpPr>
          <p:spPr bwMode="auto">
            <a:xfrm>
              <a:off x="3486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109" name="Rectangle 33"/>
            <p:cNvSpPr>
              <a:spLocks noChangeArrowheads="1"/>
            </p:cNvSpPr>
            <p:nvPr/>
          </p:nvSpPr>
          <p:spPr bwMode="auto">
            <a:xfrm>
              <a:off x="3422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110" name="Rectangle 34"/>
            <p:cNvSpPr>
              <a:spLocks noChangeArrowheads="1"/>
            </p:cNvSpPr>
            <p:nvPr/>
          </p:nvSpPr>
          <p:spPr bwMode="auto">
            <a:xfrm>
              <a:off x="3696" y="3552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111" name="Rectangle 35"/>
            <p:cNvSpPr>
              <a:spLocks noChangeArrowheads="1"/>
            </p:cNvSpPr>
            <p:nvPr/>
          </p:nvSpPr>
          <p:spPr bwMode="auto">
            <a:xfrm>
              <a:off x="3753" y="3630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112" name="Rectangle 36"/>
            <p:cNvSpPr>
              <a:spLocks noChangeArrowheads="1"/>
            </p:cNvSpPr>
            <p:nvPr/>
          </p:nvSpPr>
          <p:spPr bwMode="auto">
            <a:xfrm>
              <a:off x="4053" y="3631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113" name="Rectangle 37"/>
            <p:cNvSpPr>
              <a:spLocks noChangeArrowheads="1"/>
            </p:cNvSpPr>
            <p:nvPr/>
          </p:nvSpPr>
          <p:spPr bwMode="auto">
            <a:xfrm>
              <a:off x="411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+3</a:t>
              </a:r>
            </a:p>
          </p:txBody>
        </p:sp>
        <p:sp>
          <p:nvSpPr>
            <p:cNvPr id="114" name="Line 38"/>
            <p:cNvSpPr>
              <a:spLocks noChangeShapeType="1"/>
            </p:cNvSpPr>
            <p:nvPr/>
          </p:nvSpPr>
          <p:spPr bwMode="auto">
            <a:xfrm flipH="1">
              <a:off x="4347" y="3750"/>
              <a:ext cx="21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15" name="Rectangle 39"/>
            <p:cNvSpPr>
              <a:spLocks noChangeArrowheads="1"/>
            </p:cNvSpPr>
            <p:nvPr/>
          </p:nvSpPr>
          <p:spPr bwMode="auto">
            <a:xfrm>
              <a:off x="4582" y="3589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116" name="Rectangle 40"/>
            <p:cNvSpPr>
              <a:spLocks noChangeArrowheads="1"/>
            </p:cNvSpPr>
            <p:nvPr/>
          </p:nvSpPr>
          <p:spPr bwMode="auto">
            <a:xfrm>
              <a:off x="4404" y="3803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117" name="Rectangle 41"/>
            <p:cNvSpPr>
              <a:spLocks noChangeArrowheads="1"/>
            </p:cNvSpPr>
            <p:nvPr/>
          </p:nvSpPr>
          <p:spPr bwMode="auto">
            <a:xfrm>
              <a:off x="4340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40498" y="4889500"/>
            <a:ext cx="4133850" cy="1111250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45735" y="4566334"/>
            <a:ext cx="1158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Temporal </a:t>
            </a:r>
          </a:p>
          <a:p>
            <a:r>
              <a:rPr lang="en-US" dirty="0" smtClean="0"/>
              <a:t>Difference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2A95-9726-6940-8465-EEF5DCAEB55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Temporal Difference Methods</a:t>
            </a:r>
          </a:p>
          <a:p>
            <a:pPr lvl="1"/>
            <a:r>
              <a:rPr lang="en-US" dirty="0" smtClean="0"/>
              <a:t>TD(λ)</a:t>
            </a:r>
          </a:p>
          <a:p>
            <a:pPr lvl="1"/>
            <a:r>
              <a:rPr lang="en-US" dirty="0" smtClean="0"/>
              <a:t>Q-learning</a:t>
            </a:r>
          </a:p>
          <a:p>
            <a:pPr lvl="1"/>
            <a:r>
              <a:rPr lang="en-US" dirty="0" smtClean="0"/>
              <a:t>SARSA</a:t>
            </a:r>
          </a:p>
          <a:p>
            <a:pPr lvl="1"/>
            <a:r>
              <a:rPr lang="en-US" dirty="0" smtClean="0"/>
              <a:t>Actor-Critic</a:t>
            </a:r>
          </a:p>
          <a:p>
            <a:r>
              <a:rPr lang="en-US" dirty="0" smtClean="0"/>
              <a:t>Policy Search</a:t>
            </a:r>
          </a:p>
          <a:p>
            <a:pPr lvl="1"/>
            <a:r>
              <a:rPr lang="en-US" dirty="0" smtClean="0"/>
              <a:t>Policy Gradient Methods</a:t>
            </a:r>
          </a:p>
          <a:p>
            <a:pPr lvl="1"/>
            <a:r>
              <a:rPr lang="en-US" dirty="0" smtClean="0"/>
              <a:t>Evolutionary algorithms</a:t>
            </a:r>
          </a:p>
          <a:p>
            <a:r>
              <a:rPr lang="en-US" dirty="0" smtClean="0"/>
              <a:t>Stochastic Dynamic Programming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4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Issues with large state/action spaces:</a:t>
            </a:r>
          </a:p>
          <a:p>
            <a:pPr lvl="1"/>
            <a:r>
              <a:rPr lang="en-US" dirty="0" smtClean="0"/>
              <a:t>tabular approaches not memory efficient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endParaRPr lang="en-US" dirty="0" smtClean="0"/>
          </a:p>
          <a:p>
            <a:pPr lvl="1"/>
            <a:r>
              <a:rPr lang="en-US" dirty="0" smtClean="0"/>
              <a:t>continuous state/action spaces</a:t>
            </a:r>
          </a:p>
          <a:p>
            <a:r>
              <a:rPr lang="en-US" dirty="0" smtClean="0"/>
              <a:t>We need methods that can generalize experience gained over a limited subset of the state space</a:t>
            </a:r>
          </a:p>
          <a:p>
            <a:r>
              <a:rPr lang="en-US" dirty="0" smtClean="0"/>
              <a:t>Use </a:t>
            </a:r>
            <a:r>
              <a:rPr lang="en-US" dirty="0"/>
              <a:t>a parameterized representation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47700" y="169334"/>
            <a:ext cx="7867650" cy="774700"/>
          </a:xfrm>
        </p:spPr>
        <p:txBody>
          <a:bodyPr>
            <a:normAutofit fontScale="90000"/>
          </a:bodyPr>
          <a:lstStyle/>
          <a:p>
            <a:pPr defTabSz="407572" eaLnBrk="1" hangingPunct="1">
              <a:defRPr/>
            </a:pPr>
            <a:r>
              <a:rPr lang="en-US" dirty="0">
                <a:latin typeface="Calibri Light" charset="0"/>
              </a:rPr>
              <a:t>Human Level Backgammon </a:t>
            </a:r>
            <a:r>
              <a:rPr lang="en-US" dirty="0" smtClean="0">
                <a:latin typeface="Calibri Light" charset="0"/>
              </a:rPr>
              <a:t>player </a:t>
            </a:r>
            <a:br>
              <a:rPr lang="en-US" dirty="0" smtClean="0">
                <a:latin typeface="Calibri Light" charset="0"/>
              </a:rPr>
            </a:br>
            <a:r>
              <a:rPr lang="en-US" sz="2700" dirty="0" smtClean="0">
                <a:latin typeface="Calibri Light" charset="0"/>
              </a:rPr>
              <a:t>TD-Gammon  (</a:t>
            </a:r>
            <a:r>
              <a:rPr lang="en-US" sz="2700" dirty="0" err="1" smtClean="0">
                <a:latin typeface="Calibri Light" charset="0"/>
              </a:rPr>
              <a:t>Tesauro</a:t>
            </a:r>
            <a:r>
              <a:rPr lang="en-US" sz="2700" dirty="0" smtClean="0">
                <a:latin typeface="Calibri Light" charset="0"/>
              </a:rPr>
              <a:t> 92)</a:t>
            </a:r>
            <a:endParaRPr lang="en-US" sz="2700" dirty="0">
              <a:latin typeface="Calibri Light" charset="0"/>
            </a:endParaRPr>
          </a:p>
        </p:txBody>
      </p:sp>
      <p:pic>
        <p:nvPicPr>
          <p:cNvPr id="4198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264" y="2271185"/>
            <a:ext cx="5093136" cy="3126316"/>
          </a:xfrm>
        </p:spPr>
      </p:pic>
      <p:pic>
        <p:nvPicPr>
          <p:cNvPr id="41987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2"/>
          <a:stretch/>
        </p:blipFill>
        <p:spPr bwMode="auto">
          <a:xfrm>
            <a:off x="6084912" y="2986618"/>
            <a:ext cx="2644775" cy="198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0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886" y="239789"/>
            <a:ext cx="7177493" cy="872732"/>
          </a:xfrm>
        </p:spPr>
        <p:txBody>
          <a:bodyPr/>
          <a:lstStyle/>
          <a:p>
            <a:r>
              <a:rPr lang="en-US" b="0" cap="none" dirty="0" smtClean="0"/>
              <a:t>Game Playing </a:t>
            </a:r>
            <a:r>
              <a:rPr lang="en-US" b="0" dirty="0" smtClean="0"/>
              <a:t>– </a:t>
            </a:r>
            <a:r>
              <a:rPr lang="en-US" b="0" cap="none" dirty="0" smtClean="0"/>
              <a:t>Arcade Games</a:t>
            </a:r>
            <a:br>
              <a:rPr lang="en-US" b="0" cap="none" dirty="0" smtClean="0"/>
            </a:br>
            <a:r>
              <a:rPr lang="en-US" sz="1800" dirty="0" smtClean="0"/>
              <a:t>Minh et al., Nature 2015</a:t>
            </a:r>
            <a:endParaRPr lang="en-US" sz="1800" b="0" dirty="0"/>
          </a:p>
        </p:txBody>
      </p:sp>
      <p:pic>
        <p:nvPicPr>
          <p:cNvPr id="4" name="Content Placeholder 3" descr="https___www_cs_toronto_edu__vmnih_docs_dqn_pdf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0" b="-1571"/>
          <a:stretch/>
        </p:blipFill>
        <p:spPr>
          <a:xfrm>
            <a:off x="456480" y="1291421"/>
            <a:ext cx="8231040" cy="2066279"/>
          </a:xfrm>
        </p:spPr>
      </p:pic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456480" y="3443795"/>
            <a:ext cx="8231040" cy="27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marL="342725" indent="-342725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1611" indent="-285124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1937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599864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6350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Learnt to play from video input</a:t>
            </a:r>
          </a:p>
          <a:p>
            <a:pPr lvl="1"/>
            <a:r>
              <a:rPr lang="en-US" sz="2400" dirty="0" smtClean="0"/>
              <a:t>from scratch</a:t>
            </a:r>
          </a:p>
          <a:p>
            <a:r>
              <a:rPr lang="en-US" sz="2800" dirty="0" smtClean="0"/>
              <a:t>Used a complex </a:t>
            </a:r>
            <a:r>
              <a:rPr lang="en-US" sz="2800" i="1" dirty="0" smtClean="0"/>
              <a:t>neural network!</a:t>
            </a:r>
            <a:endParaRPr lang="en-US" sz="2800" dirty="0" smtClean="0"/>
          </a:p>
          <a:p>
            <a:pPr lvl="1"/>
            <a:r>
              <a:rPr lang="en-US" sz="2400" dirty="0" smtClean="0"/>
              <a:t>Considered one of the hardest learning problems solved by a computer</a:t>
            </a:r>
            <a:r>
              <a:rPr lang="en-US" sz="2400" dirty="0"/>
              <a:t>.</a:t>
            </a:r>
            <a:endParaRPr lang="en-US" sz="2400" dirty="0" smtClean="0"/>
          </a:p>
          <a:p>
            <a:r>
              <a:rPr lang="en-US" sz="2800" dirty="0" smtClean="0"/>
              <a:t>More importantly </a:t>
            </a:r>
            <a:r>
              <a:rPr lang="en-US" sz="2800" i="1" dirty="0" smtClean="0"/>
              <a:t>reproducible!!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5071"/>
            <a:ext cx="7544520" cy="872732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en-US" dirty="0" err="1" smtClean="0"/>
              <a:t>Deepmind’s</a:t>
            </a:r>
            <a:r>
              <a:rPr lang="en-US" dirty="0" smtClean="0"/>
              <a:t> Atari Player</a:t>
            </a:r>
            <a:endParaRPr lang="en-US" dirty="0"/>
          </a:p>
        </p:txBody>
      </p:sp>
      <p:pic>
        <p:nvPicPr>
          <p:cNvPr id="7" name="atari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275" y="1423988"/>
            <a:ext cx="6269038" cy="4702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5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Scaling up!</a:t>
            </a:r>
          </a:p>
          <a:p>
            <a:pPr lvl="1"/>
            <a:r>
              <a:rPr lang="en-US" dirty="0" smtClean="0"/>
              <a:t>Atari game playing takes several days to train</a:t>
            </a:r>
          </a:p>
          <a:p>
            <a:pPr lvl="1"/>
            <a:r>
              <a:rPr lang="en-US" dirty="0" smtClean="0"/>
              <a:t>Perhaps it should?</a:t>
            </a:r>
          </a:p>
          <a:p>
            <a:r>
              <a:rPr lang="en-US" dirty="0" smtClean="0"/>
              <a:t>Understand biological underpinnings of learning better</a:t>
            </a:r>
          </a:p>
          <a:p>
            <a:r>
              <a:rPr lang="en-US" dirty="0" smtClean="0"/>
              <a:t>Practical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AA6A-D52D-5542-8F1C-8D4CCE0087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3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5029200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r>
              <a:rPr lang="en-US" sz="2000" dirty="0"/>
              <a:t>Mitchell, T. Machine Learning. McGraw Hill. 1992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Char char="n"/>
            </a:pPr>
            <a:endParaRPr lang="en-US" sz="2000" dirty="0"/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r>
              <a:rPr lang="en-US" sz="2000" dirty="0"/>
              <a:t>Russell, S. J. and </a:t>
            </a:r>
            <a:r>
              <a:rPr lang="en-US" sz="2000" dirty="0" err="1"/>
              <a:t>Norvig</a:t>
            </a:r>
            <a:r>
              <a:rPr lang="en-US" sz="2000" dirty="0"/>
              <a:t>, P. Artificial Intelligence – A </a:t>
            </a:r>
            <a:r>
              <a:rPr lang="en-US" sz="2000" dirty="0" smtClean="0"/>
              <a:t>Modern Approach</a:t>
            </a:r>
            <a:r>
              <a:rPr lang="en-US" sz="2000" dirty="0"/>
              <a:t>. Pearson Educational. 2000.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Char char="n"/>
            </a:pPr>
            <a:endParaRPr lang="en-US" sz="2000" dirty="0"/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r>
              <a:rPr lang="en-US" sz="2000" dirty="0"/>
              <a:t>Sutton, R.S. and </a:t>
            </a:r>
            <a:r>
              <a:rPr lang="en-US" sz="2000" dirty="0" err="1"/>
              <a:t>Barto</a:t>
            </a:r>
            <a:r>
              <a:rPr lang="en-US" sz="2000" dirty="0"/>
              <a:t>, A. G. Reinforcement Learning: An Introduction. MIT Press. 1998.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Char char="n"/>
            </a:pPr>
            <a:endParaRPr lang="en-US" sz="2000" dirty="0"/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r>
              <a:rPr lang="en-US" sz="2000" dirty="0"/>
              <a:t>Dayan, P. and Abbott, L. F. Theoretical Neuroscience: Computational and Mathematical Modeling of Neural Systems. MIT Press. 2001.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Char char="n"/>
            </a:pPr>
            <a:endParaRPr lang="en-US" sz="2000" dirty="0"/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r>
              <a:rPr lang="en-US" sz="2000" dirty="0" err="1"/>
              <a:t>Bertsikas</a:t>
            </a:r>
            <a:r>
              <a:rPr lang="en-US" sz="2000" dirty="0"/>
              <a:t>, D. P. and </a:t>
            </a:r>
            <a:r>
              <a:rPr lang="en-US" sz="2000" dirty="0" err="1"/>
              <a:t>Tsitsiklis</a:t>
            </a:r>
            <a:r>
              <a:rPr lang="en-US" sz="2000" dirty="0"/>
              <a:t>, J. N. </a:t>
            </a:r>
            <a:r>
              <a:rPr lang="en-US" sz="2000" dirty="0" err="1"/>
              <a:t>Neuro</a:t>
            </a:r>
            <a:r>
              <a:rPr lang="en-US" sz="2000" dirty="0"/>
              <a:t>-Dynamic Programming. Athena Scientific. 1997</a:t>
            </a:r>
            <a:r>
              <a:rPr lang="en-US" sz="2000" dirty="0" smtClean="0"/>
              <a:t>.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endParaRPr lang="en-US" sz="2000" dirty="0" smtClean="0"/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None/>
            </a:pPr>
            <a:r>
              <a:rPr lang="en-US" sz="2000" dirty="0" err="1" smtClean="0"/>
              <a:t>Narendra</a:t>
            </a:r>
            <a:r>
              <a:rPr lang="en-US" sz="2000" dirty="0" smtClean="0"/>
              <a:t>, K. S. and </a:t>
            </a:r>
            <a:r>
              <a:rPr lang="en-US" sz="2000" dirty="0" err="1" smtClean="0"/>
              <a:t>Thathachar</a:t>
            </a:r>
            <a:r>
              <a:rPr lang="en-US" sz="2000" dirty="0" smtClean="0"/>
              <a:t>, M. A. Learning Automata: An Introduction. Courier Corporation. 2012.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Font typeface="Wingdings" pitchFamily="-84" charset="2"/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RL An 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TD Prediction</a:t>
            </a:r>
          </a:p>
        </p:txBody>
      </p:sp>
      <p:pic>
        <p:nvPicPr>
          <p:cNvPr id="26627" name="Picture 3" descr="f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295400"/>
            <a:ext cx="6129338" cy="28479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8" name="Picture 4" descr="fig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4191000"/>
            <a:ext cx="7162800" cy="23828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AA6A-D52D-5542-8F1C-8D4CCE0087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2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rule to explain complex behaviors</a:t>
            </a:r>
          </a:p>
          <a:p>
            <a:r>
              <a:rPr lang="en-US" dirty="0" smtClean="0"/>
              <a:t>Intuition: Prediction of outcome at time </a:t>
            </a:r>
            <a:r>
              <a:rPr lang="en-US" i="1" dirty="0" smtClean="0">
                <a:latin typeface="Times New Roman"/>
                <a:cs typeface="Times New Roman"/>
              </a:rPr>
              <a:t>t+1 </a:t>
            </a:r>
            <a:r>
              <a:rPr lang="en-US" dirty="0" smtClean="0"/>
              <a:t>is better than the prediction at time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. Hence use the later prediction to adjust the earlier prediction.</a:t>
            </a:r>
          </a:p>
          <a:p>
            <a:r>
              <a:rPr lang="en-US" dirty="0" smtClean="0"/>
              <a:t>Has had profound impact in behavioral psychology and neuroscience!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AA6A-D52D-5542-8F1C-8D4CCE0087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Applications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3" t="10191" r="22079" b="36968"/>
          <a:stretch/>
        </p:blipFill>
        <p:spPr>
          <a:xfrm>
            <a:off x="402220" y="1298305"/>
            <a:ext cx="3497997" cy="1874584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/>
          <a:srcRect t="9000" r="37041" b="11497"/>
          <a:stretch/>
        </p:blipFill>
        <p:spPr bwMode="auto">
          <a:xfrm>
            <a:off x="3670886" y="2231573"/>
            <a:ext cx="2733544" cy="1886859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01" y="4347491"/>
            <a:ext cx="5430905" cy="1985316"/>
          </a:xfrm>
          <a:prstGeom prst="rect">
            <a:avLst/>
          </a:prstGeom>
        </p:spPr>
      </p:pic>
      <p:pic>
        <p:nvPicPr>
          <p:cNvPr id="7" name="Picture 6" descr="3DRoboSocc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5" y="4285435"/>
            <a:ext cx="4780136" cy="2071392"/>
          </a:xfrm>
          <a:prstGeom prst="rect">
            <a:avLst/>
          </a:prstGeom>
        </p:spPr>
      </p:pic>
      <p:pic>
        <p:nvPicPr>
          <p:cNvPr id="8" name="Content Placeholder 7" descr="Yahoo_News_-_Latest_News___Headline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8" b="470"/>
          <a:stretch/>
        </p:blipFill>
        <p:spPr>
          <a:xfrm>
            <a:off x="6544350" y="1147803"/>
            <a:ext cx="2585685" cy="2256940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>
                <a:ea typeface="ＭＳ Ｐゴシック" pitchFamily="-84" charset="-128"/>
                <a:cs typeface="ＭＳ Ｐゴシック" pitchFamily="-84" charset="-128"/>
              </a:rPr>
              <a:t>Explore-Exploit Dilemma</a:t>
            </a:r>
            <a:endParaRPr lang="de-DE" dirty="0" smtClean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560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noProof="1" smtClean="0">
                <a:ea typeface="ＭＳ Ｐゴシック" pitchFamily="-84" charset="-128"/>
                <a:cs typeface="ＭＳ Ｐゴシック" pitchFamily="-84" charset="-128"/>
              </a:rPr>
              <a:t>One key question - the dilemma between exploration and exploitation </a:t>
            </a:r>
          </a:p>
          <a:p>
            <a:pPr eaLnBrk="1" hangingPunct="1"/>
            <a:r>
              <a:rPr noProof="1" smtClean="0">
                <a:ea typeface="ＭＳ Ｐゴシック" pitchFamily="-84" charset="-128"/>
                <a:cs typeface="ＭＳ Ｐゴシック" pitchFamily="-84" charset="-128"/>
              </a:rPr>
              <a:t>Explore to find profitable actions</a:t>
            </a:r>
          </a:p>
          <a:p>
            <a:pPr eaLnBrk="1" hangingPunct="1"/>
            <a:r>
              <a:rPr noProof="1" smtClean="0">
                <a:ea typeface="ＭＳ Ｐゴシック" pitchFamily="-84" charset="-128"/>
                <a:cs typeface="ＭＳ Ｐゴシック" pitchFamily="-84" charset="-128"/>
              </a:rPr>
              <a:t>Exploit to act according to the best observations already made</a:t>
            </a:r>
          </a:p>
          <a:p>
            <a:pPr eaLnBrk="1" hangingPunct="1"/>
            <a:r>
              <a:rPr i="1" noProof="1" smtClean="0">
                <a:ea typeface="ＭＳ Ｐゴシック" pitchFamily="-84" charset="-128"/>
                <a:cs typeface="ＭＳ Ｐゴシック" pitchFamily="-84" charset="-128"/>
              </a:rPr>
              <a:t>Bandit problems </a:t>
            </a:r>
            <a:r>
              <a:rPr lang="en-US" noProof="1" smtClean="0">
                <a:ea typeface="ＭＳ Ｐゴシック" pitchFamily="-84" charset="-128"/>
                <a:cs typeface="ＭＳ Ｐゴシック" pitchFamily="-84" charset="-128"/>
              </a:rPr>
              <a:t>encapsulate</a:t>
            </a:r>
            <a:r>
              <a:rPr noProof="1" smtClean="0">
                <a:ea typeface="ＭＳ Ｐゴシック" pitchFamily="-84" charset="-128"/>
                <a:cs typeface="ＭＳ Ｐゴシック" pitchFamily="-84" charset="-128"/>
              </a:rPr>
              <a:t> ‘Explore vs Exploit’</a:t>
            </a:r>
          </a:p>
          <a:p>
            <a:pPr eaLnBrk="1" hangingPunct="1"/>
            <a:endParaRPr noProof="1" smtClean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>
                <a:ea typeface="Arial" pitchFamily="-84" charset="0"/>
                <a:cs typeface="Arial" pitchFamily="-84" charset="0"/>
              </a:rPr>
              <a:t>Multi-arm </a:t>
            </a:r>
            <a:r>
              <a:rPr lang="de-DE" dirty="0" err="1" smtClean="0">
                <a:ea typeface="Arial" pitchFamily="-84" charset="0"/>
                <a:cs typeface="Arial" pitchFamily="-84" charset="0"/>
              </a:rPr>
              <a:t>Bandits</a:t>
            </a:r>
            <a:endParaRPr lang="de-DE" dirty="0">
              <a:ea typeface="Arial" pitchFamily="-84" charset="0"/>
              <a:cs typeface="Arial" pitchFamily="-84" charset="0"/>
            </a:endParaRPr>
          </a:p>
        </p:txBody>
      </p:sp>
      <p:sp>
        <p:nvSpPr>
          <p:cNvPr id="2765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n-arm bandit problem is </a:t>
            </a:r>
            <a:r>
              <a:rPr sz="2800" noProof="1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to 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learn to preferentially select a particular action (arm) from a set of n actions (1, 2, 3, . . . . , </a:t>
            </a:r>
            <a:r>
              <a:rPr sz="2800" i="1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n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)</a:t>
            </a:r>
          </a:p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Each selection results in Rewards derived from the respective probability distribution</a:t>
            </a:r>
          </a:p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Arm </a:t>
            </a:r>
            <a:r>
              <a:rPr sz="2800" i="1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 has a reward distribution with mean     and</a:t>
            </a:r>
          </a:p>
        </p:txBody>
      </p:sp>
      <p:graphicFrame>
        <p:nvGraphicFramePr>
          <p:cNvPr id="27650" name="Object 104"/>
          <p:cNvGraphicFramePr>
            <a:graphicFrameLocks noChangeAspect="1"/>
          </p:cNvGraphicFramePr>
          <p:nvPr/>
        </p:nvGraphicFramePr>
        <p:xfrm>
          <a:off x="7004050" y="3822701"/>
          <a:ext cx="374650" cy="43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4" imgW="164801" imgH="228738" progId="Equation.3">
                  <p:embed/>
                </p:oleObj>
              </mc:Choice>
              <mc:Fallback>
                <p:oleObj name="Equation" r:id="rId4" imgW="1648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3822701"/>
                        <a:ext cx="374650" cy="4397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105"/>
          <p:cNvGraphicFramePr>
            <a:graphicFrameLocks noChangeAspect="1"/>
          </p:cNvGraphicFramePr>
          <p:nvPr/>
        </p:nvGraphicFramePr>
        <p:xfrm>
          <a:off x="503238" y="4506919"/>
          <a:ext cx="235426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6" imgW="875841" imgH="241269" progId="Equation.3">
                  <p:embed/>
                </p:oleObj>
              </mc:Choice>
              <mc:Fallback>
                <p:oleObj name="Equation" r:id="rId6" imgW="875841" imgH="2412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506919"/>
                        <a:ext cx="2354262" cy="54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4" name="Picture 6" descr="slot-machin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26235" y="4340231"/>
            <a:ext cx="2517775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95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6480" y="210283"/>
            <a:ext cx="8231040" cy="872732"/>
          </a:xfrm>
        </p:spPr>
        <p:txBody>
          <a:bodyPr>
            <a:noAutofit/>
          </a:bodyPr>
          <a:lstStyle/>
          <a:p>
            <a:r>
              <a:rPr lang="en-US" sz="4000" dirty="0" smtClean="0">
                <a:ea typeface="ＭＳ Ｐゴシック" pitchFamily="-84" charset="-128"/>
                <a:cs typeface="ＭＳ Ｐゴシック" pitchFamily="-84" charset="-128"/>
              </a:rPr>
              <a:t>Customization</a:t>
            </a:r>
            <a:endParaRPr lang="en-US" sz="3600" dirty="0" smtClean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414597">
              <a:defRPr/>
            </a:pPr>
            <a:fld id="{29D262F6-07F5-B545-92EB-E8C5AA9D9C9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414597">
                <a:defRPr/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defTabSz="414597">
              <a:defRPr/>
            </a:pPr>
            <a:r>
              <a:rPr lang="en-US" smtClean="0">
                <a:solidFill>
                  <a:schemeClr val="tx1">
                    <a:tint val="75000"/>
                  </a:schemeClr>
                </a:solidFill>
              </a:rPr>
              <a:t>Introduction to RL</a:t>
            </a:r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" name="Picture 1" descr="Yahoo_News_-_Latest_News___Headl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2" y="1346732"/>
            <a:ext cx="7642425" cy="48221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CCBR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8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IS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RISE1.thmx</Template>
  <TotalTime>805</TotalTime>
  <Words>2109</Words>
  <Application>Microsoft Macintosh PowerPoint</Application>
  <PresentationFormat>On-screen Show (4:3)</PresentationFormat>
  <Paragraphs>485</Paragraphs>
  <Slides>49</Slides>
  <Notes>19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RISE1</vt:lpstr>
      <vt:lpstr>Microsoft Equation</vt:lpstr>
      <vt:lpstr>Equation</vt:lpstr>
      <vt:lpstr>Introduction to Reinforcement Learning and Bandit Problems</vt:lpstr>
      <vt:lpstr>Introduction to Reinforcement Learning and Bandit Problems</vt:lpstr>
      <vt:lpstr>Learning to Control </vt:lpstr>
      <vt:lpstr>Reinforcement Learning</vt:lpstr>
      <vt:lpstr>Temporal Difference</vt:lpstr>
      <vt:lpstr>RL Applications</vt:lpstr>
      <vt:lpstr>Explore-Exploit Dilemma</vt:lpstr>
      <vt:lpstr>Multi-arm Bandits</vt:lpstr>
      <vt:lpstr>Customization</vt:lpstr>
      <vt:lpstr>Ad Selection</vt:lpstr>
      <vt:lpstr>Content Recommendation</vt:lpstr>
      <vt:lpstr>Content Recommendation</vt:lpstr>
      <vt:lpstr>Multi-arm Bandit</vt:lpstr>
      <vt:lpstr>Objectives</vt:lpstr>
      <vt:lpstr>Objectives</vt:lpstr>
      <vt:lpstr>Objectives</vt:lpstr>
      <vt:lpstr>Objectives</vt:lpstr>
      <vt:lpstr>Objectives</vt:lpstr>
      <vt:lpstr>Traditional Approaches</vt:lpstr>
      <vt:lpstr>ε-Greedy Example</vt:lpstr>
      <vt:lpstr>Other Approaches</vt:lpstr>
      <vt:lpstr>UCB Auer et al, ICML 1998</vt:lpstr>
      <vt:lpstr>UCB Auer et al, ICML 1998</vt:lpstr>
      <vt:lpstr>Contextual Bandits</vt:lpstr>
      <vt:lpstr>Contextual Bandits</vt:lpstr>
      <vt:lpstr>LinUCB  Li et al., WWW10</vt:lpstr>
      <vt:lpstr>Improving CTRs</vt:lpstr>
      <vt:lpstr>Current Status</vt:lpstr>
      <vt:lpstr>References</vt:lpstr>
      <vt:lpstr>RL Framework</vt:lpstr>
      <vt:lpstr>The Agent-Environment Interface</vt:lpstr>
      <vt:lpstr>The Agent Learns a Policy</vt:lpstr>
      <vt:lpstr>Returns</vt:lpstr>
      <vt:lpstr>Returns for Continuing Tasks</vt:lpstr>
      <vt:lpstr>The Markov Property</vt:lpstr>
      <vt:lpstr>Markov Decision Processes</vt:lpstr>
      <vt:lpstr>Example</vt:lpstr>
      <vt:lpstr>Solving RL problems</vt:lpstr>
      <vt:lpstr>Why Value functions?</vt:lpstr>
      <vt:lpstr>Q Learning</vt:lpstr>
      <vt:lpstr>Q Learning</vt:lpstr>
      <vt:lpstr>Solution Methods</vt:lpstr>
      <vt:lpstr>Need for Generalization</vt:lpstr>
      <vt:lpstr>Human Level Backgammon player  TD-Gammon  (Tesauro 92)</vt:lpstr>
      <vt:lpstr>Game Playing – Arcade Games Minh et al., Nature 2015</vt:lpstr>
      <vt:lpstr>Google Deepmind’s Atari Player</vt:lpstr>
      <vt:lpstr>Challenges</vt:lpstr>
      <vt:lpstr>References</vt:lpstr>
      <vt:lpstr>TD Prediction</vt:lpstr>
    </vt:vector>
  </TitlesOfParts>
  <Company>IIT Madras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 and Bandit Problems</dc:title>
  <dc:creator>Balaraman Ravindran</dc:creator>
  <cp:lastModifiedBy>Balaraman Ravindran</cp:lastModifiedBy>
  <cp:revision>10</cp:revision>
  <dcterms:created xsi:type="dcterms:W3CDTF">2016-01-04T19:03:04Z</dcterms:created>
  <dcterms:modified xsi:type="dcterms:W3CDTF">2016-01-05T08:28:34Z</dcterms:modified>
</cp:coreProperties>
</file>